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8" r:id="rId3"/>
    <p:sldId id="257" r:id="rId4"/>
    <p:sldId id="260" r:id="rId5"/>
    <p:sldId id="261" r:id="rId6"/>
    <p:sldId id="262" r:id="rId7"/>
    <p:sldId id="286" r:id="rId8"/>
    <p:sldId id="287" r:id="rId9"/>
    <p:sldId id="288" r:id="rId10"/>
    <p:sldId id="289" r:id="rId11"/>
    <p:sldId id="290" r:id="rId12"/>
    <p:sldId id="291" r:id="rId13"/>
    <p:sldId id="292" r:id="rId14"/>
    <p:sldId id="293" r:id="rId15"/>
    <p:sldId id="294" r:id="rId16"/>
    <p:sldId id="296" r:id="rId17"/>
    <p:sldId id="297" r:id="rId18"/>
    <p:sldId id="298" r:id="rId19"/>
    <p:sldId id="299" r:id="rId20"/>
    <p:sldId id="300" r:id="rId21"/>
    <p:sldId id="301" r:id="rId22"/>
    <p:sldId id="302" r:id="rId23"/>
    <p:sldId id="303" r:id="rId24"/>
    <p:sldId id="304" r:id="rId2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a:srgbClr val="F48B0C"/>
    <a:srgbClr val="0070C0"/>
    <a:srgbClr val="FF0000"/>
    <a:srgbClr val="E9D727"/>
    <a:srgbClr val="EDDE4D"/>
    <a:srgbClr val="F20000"/>
    <a:srgbClr val="FF33CC"/>
    <a:srgbClr val="FFE5F8"/>
    <a:srgbClr val="D1FF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4" d="100"/>
          <a:sy n="84" d="100"/>
        </p:scale>
        <p:origin x="6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jpeg>
</file>

<file path=ppt/media/image12.jpeg>
</file>

<file path=ppt/media/image13.png>
</file>

<file path=ppt/media/image14.jpg>
</file>

<file path=ppt/media/image15.jpeg>
</file>

<file path=ppt/media/image16.jpeg>
</file>

<file path=ppt/media/image17.jpg>
</file>

<file path=ppt/media/image18.jpeg>
</file>

<file path=ppt/media/image19.png>
</file>

<file path=ppt/media/image2.jpeg>
</file>

<file path=ppt/media/image20.jpeg>
</file>

<file path=ppt/media/image21.jpg>
</file>

<file path=ppt/media/image22.jpg>
</file>

<file path=ppt/media/image23.jpg>
</file>

<file path=ppt/media/image24.png>
</file>

<file path=ppt/media/image25.png>
</file>

<file path=ppt/media/image26.jp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jpg>
</file>

<file path=ppt/media/image35.jpg>
</file>

<file path=ppt/media/image36.jpg>
</file>

<file path=ppt/media/image37.jpg>
</file>

<file path=ppt/media/image38.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1AD861-840B-4A4E-8F05-A349D0A97A41}" type="datetimeFigureOut">
              <a:rPr lang="fr-FR" smtClean="0"/>
              <a:t>14/08/2024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6B6942-7206-4BB6-BDF9-262DD989EFD0}" type="slidenum">
              <a:rPr lang="fr-FR" smtClean="0"/>
              <a:t>‹N°›</a:t>
            </a:fld>
            <a:endParaRPr lang="fr-FR"/>
          </a:p>
        </p:txBody>
      </p:sp>
    </p:spTree>
    <p:extLst>
      <p:ext uri="{BB962C8B-B14F-4D97-AF65-F5344CB8AC3E}">
        <p14:creationId xmlns:p14="http://schemas.microsoft.com/office/powerpoint/2010/main" val="3668849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71D7D3-E049-BCDF-31B3-6CFB3002E8B1}"/>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FC19471F-913E-F161-9278-251F8AD2FA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85AEF5EB-E726-D650-386C-EB73DE873E3D}"/>
              </a:ext>
            </a:extLst>
          </p:cNvPr>
          <p:cNvSpPr>
            <a:spLocks noGrp="1"/>
          </p:cNvSpPr>
          <p:nvPr>
            <p:ph type="dt" sz="half" idx="10"/>
          </p:nvPr>
        </p:nvSpPr>
        <p:spPr/>
        <p:txBody>
          <a:bodyPr/>
          <a:lstStyle>
            <a:lvl1pPr>
              <a:defRPr>
                <a:latin typeface="Amasis MT Pro" panose="02040504050005020304" pitchFamily="18" charset="0"/>
              </a:defRPr>
            </a:lvl1pPr>
          </a:lstStyle>
          <a:p>
            <a:r>
              <a:rPr lang="fr-FR"/>
              <a:t>13/08/2024 v1.0</a:t>
            </a:r>
          </a:p>
        </p:txBody>
      </p:sp>
      <p:sp>
        <p:nvSpPr>
          <p:cNvPr id="5" name="Espace réservé du pied de page 4">
            <a:extLst>
              <a:ext uri="{FF2B5EF4-FFF2-40B4-BE49-F238E27FC236}">
                <a16:creationId xmlns:a16="http://schemas.microsoft.com/office/drawing/2014/main" id="{997BE1FA-7390-68B3-D75E-239F7F07B145}"/>
              </a:ext>
            </a:extLst>
          </p:cNvPr>
          <p:cNvSpPr>
            <a:spLocks noGrp="1"/>
          </p:cNvSpPr>
          <p:nvPr>
            <p:ph type="ftr" sz="quarter" idx="11"/>
          </p:nvPr>
        </p:nvSpPr>
        <p:spPr/>
        <p:txBody>
          <a:bodyPr/>
          <a:lstStyle>
            <a:lvl1pPr>
              <a:defRPr>
                <a:latin typeface="Amasis MT Pro" panose="02040504050005020304" pitchFamily="18" charset="0"/>
              </a:defRPr>
            </a:lvl1pPr>
          </a:lstStyle>
          <a:p>
            <a:r>
              <a:rPr lang="fr-FR"/>
              <a:t>Aurélien Genin</a:t>
            </a:r>
          </a:p>
        </p:txBody>
      </p:sp>
      <p:sp>
        <p:nvSpPr>
          <p:cNvPr id="6" name="Espace réservé du numéro de diapositive 5">
            <a:extLst>
              <a:ext uri="{FF2B5EF4-FFF2-40B4-BE49-F238E27FC236}">
                <a16:creationId xmlns:a16="http://schemas.microsoft.com/office/drawing/2014/main" id="{8DB5C791-6549-C16F-7CE0-EFB17AA74282}"/>
              </a:ext>
            </a:extLst>
          </p:cNvPr>
          <p:cNvSpPr>
            <a:spLocks noGrp="1"/>
          </p:cNvSpPr>
          <p:nvPr>
            <p:ph type="sldNum" sz="quarter" idx="12"/>
          </p:nvPr>
        </p:nvSpPr>
        <p:spPr/>
        <p:txBody>
          <a:bodyPr/>
          <a:lstStyle>
            <a:lvl1pPr>
              <a:defRPr>
                <a:latin typeface="Amasis MT Pro" panose="02040504050005020304" pitchFamily="18" charset="0"/>
              </a:defRPr>
            </a:lvl1pPr>
          </a:lstStyle>
          <a:p>
            <a:fld id="{878C9BF7-CEC3-43A5-9EE8-7D909C022F2F}" type="slidenum">
              <a:rPr lang="fr-FR" smtClean="0"/>
              <a:pPr/>
              <a:t>‹N°›</a:t>
            </a:fld>
            <a:endParaRPr lang="fr-FR"/>
          </a:p>
        </p:txBody>
      </p:sp>
    </p:spTree>
    <p:extLst>
      <p:ext uri="{BB962C8B-B14F-4D97-AF65-F5344CB8AC3E}">
        <p14:creationId xmlns:p14="http://schemas.microsoft.com/office/powerpoint/2010/main" val="40438477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9DF9DC-1857-C9F0-DCA6-B3F219187F9B}"/>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48A2F738-FED2-C7B0-6749-31DFD0F7B2D1}"/>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D80721C-FDE2-AE5D-2046-29D63E367B6F}"/>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F50CD658-3355-18F7-B850-01B95374EBC7}"/>
              </a:ext>
            </a:extLst>
          </p:cNvPr>
          <p:cNvSpPr>
            <a:spLocks noGrp="1"/>
          </p:cNvSpPr>
          <p:nvPr>
            <p:ph type="ftr" sz="quarter" idx="11"/>
          </p:nvPr>
        </p:nvSpPr>
        <p:spPr/>
        <p:txBody>
          <a:bodyPr/>
          <a:lstStyle/>
          <a:p>
            <a:r>
              <a:rPr lang="fr-FR"/>
              <a:t>Aurélien Genin</a:t>
            </a:r>
          </a:p>
        </p:txBody>
      </p:sp>
      <p:sp>
        <p:nvSpPr>
          <p:cNvPr id="6" name="Espace réservé du numéro de diapositive 5">
            <a:extLst>
              <a:ext uri="{FF2B5EF4-FFF2-40B4-BE49-F238E27FC236}">
                <a16:creationId xmlns:a16="http://schemas.microsoft.com/office/drawing/2014/main" id="{8D82A049-E3BB-7CF3-B18B-6F87D17DC085}"/>
              </a:ext>
            </a:extLst>
          </p:cNvPr>
          <p:cNvSpPr>
            <a:spLocks noGrp="1"/>
          </p:cNvSpPr>
          <p:nvPr>
            <p:ph type="sldNum" sz="quarter" idx="12"/>
          </p:nvPr>
        </p:nvSpPr>
        <p:spPr/>
        <p:txBody>
          <a:bodyPr/>
          <a:lstStyle/>
          <a:p>
            <a:fld id="{878C9BF7-CEC3-43A5-9EE8-7D909C022F2F}" type="slidenum">
              <a:rPr lang="fr-FR" smtClean="0"/>
              <a:t>‹N°›</a:t>
            </a:fld>
            <a:endParaRPr lang="fr-FR"/>
          </a:p>
        </p:txBody>
      </p:sp>
    </p:spTree>
    <p:extLst>
      <p:ext uri="{BB962C8B-B14F-4D97-AF65-F5344CB8AC3E}">
        <p14:creationId xmlns:p14="http://schemas.microsoft.com/office/powerpoint/2010/main" val="290825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5D9D12CF-07C3-F802-B4C4-CB2B1BE91216}"/>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6F7C6E02-B0C2-3860-5C5E-FEC373CF6190}"/>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4E93318-C681-98F2-2F16-E1E392FC50F2}"/>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6926099-1C46-9707-BCD4-F1BE30C859ED}"/>
              </a:ext>
            </a:extLst>
          </p:cNvPr>
          <p:cNvSpPr>
            <a:spLocks noGrp="1"/>
          </p:cNvSpPr>
          <p:nvPr>
            <p:ph type="ftr" sz="quarter" idx="11"/>
          </p:nvPr>
        </p:nvSpPr>
        <p:spPr/>
        <p:txBody>
          <a:bodyPr/>
          <a:lstStyle/>
          <a:p>
            <a:r>
              <a:rPr lang="fr-FR"/>
              <a:t>Aurélien Genin</a:t>
            </a:r>
          </a:p>
        </p:txBody>
      </p:sp>
      <p:sp>
        <p:nvSpPr>
          <p:cNvPr id="6" name="Espace réservé du numéro de diapositive 5">
            <a:extLst>
              <a:ext uri="{FF2B5EF4-FFF2-40B4-BE49-F238E27FC236}">
                <a16:creationId xmlns:a16="http://schemas.microsoft.com/office/drawing/2014/main" id="{8ABC274F-E40D-7A6D-FCEA-377C1DD89E97}"/>
              </a:ext>
            </a:extLst>
          </p:cNvPr>
          <p:cNvSpPr>
            <a:spLocks noGrp="1"/>
          </p:cNvSpPr>
          <p:nvPr>
            <p:ph type="sldNum" sz="quarter" idx="12"/>
          </p:nvPr>
        </p:nvSpPr>
        <p:spPr/>
        <p:txBody>
          <a:bodyPr/>
          <a:lstStyle/>
          <a:p>
            <a:fld id="{878C9BF7-CEC3-43A5-9EE8-7D909C022F2F}" type="slidenum">
              <a:rPr lang="fr-FR" smtClean="0"/>
              <a:t>‹N°›</a:t>
            </a:fld>
            <a:endParaRPr lang="fr-FR"/>
          </a:p>
        </p:txBody>
      </p:sp>
    </p:spTree>
    <p:extLst>
      <p:ext uri="{BB962C8B-B14F-4D97-AF65-F5344CB8AC3E}">
        <p14:creationId xmlns:p14="http://schemas.microsoft.com/office/powerpoint/2010/main" val="1520268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A68D584-5168-8168-6330-A31FCA4F7E6B}"/>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72C97D8B-0801-C53A-1119-CCCF868483DA}"/>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8293C4D-5B0D-C029-F3AA-13B5BBAC51F4}"/>
              </a:ext>
            </a:extLst>
          </p:cNvPr>
          <p:cNvSpPr>
            <a:spLocks noGrp="1"/>
          </p:cNvSpPr>
          <p:nvPr>
            <p:ph type="dt" sz="half" idx="10"/>
          </p:nvPr>
        </p:nvSpPr>
        <p:spPr/>
        <p:txBody>
          <a:bodyPr/>
          <a:lstStyle>
            <a:lvl1pPr>
              <a:defRPr>
                <a:latin typeface="Amasis MT Pro" panose="02040504050005020304" pitchFamily="18" charset="0"/>
              </a:defRPr>
            </a:lvl1pPr>
          </a:lstStyle>
          <a:p>
            <a:r>
              <a:rPr lang="fr-FR"/>
              <a:t>13/08/2024 v1.0</a:t>
            </a:r>
          </a:p>
        </p:txBody>
      </p:sp>
      <p:sp>
        <p:nvSpPr>
          <p:cNvPr id="5" name="Espace réservé du pied de page 4">
            <a:extLst>
              <a:ext uri="{FF2B5EF4-FFF2-40B4-BE49-F238E27FC236}">
                <a16:creationId xmlns:a16="http://schemas.microsoft.com/office/drawing/2014/main" id="{31E8D5D8-9FD6-8B48-4A0C-CA2B54992462}"/>
              </a:ext>
            </a:extLst>
          </p:cNvPr>
          <p:cNvSpPr>
            <a:spLocks noGrp="1"/>
          </p:cNvSpPr>
          <p:nvPr>
            <p:ph type="ftr" sz="quarter" idx="11"/>
          </p:nvPr>
        </p:nvSpPr>
        <p:spPr/>
        <p:txBody>
          <a:bodyPr/>
          <a:lstStyle>
            <a:lvl1pPr>
              <a:defRPr>
                <a:latin typeface="Amasis MT Pro" panose="02040504050005020304" pitchFamily="18" charset="0"/>
              </a:defRPr>
            </a:lvl1pPr>
          </a:lstStyle>
          <a:p>
            <a:r>
              <a:rPr lang="fr-FR"/>
              <a:t>Aurélien Genin</a:t>
            </a:r>
          </a:p>
        </p:txBody>
      </p:sp>
      <p:sp>
        <p:nvSpPr>
          <p:cNvPr id="6" name="Espace réservé du numéro de diapositive 5">
            <a:extLst>
              <a:ext uri="{FF2B5EF4-FFF2-40B4-BE49-F238E27FC236}">
                <a16:creationId xmlns:a16="http://schemas.microsoft.com/office/drawing/2014/main" id="{F267B1DE-810A-151C-E184-ABCFC53C5644}"/>
              </a:ext>
            </a:extLst>
          </p:cNvPr>
          <p:cNvSpPr>
            <a:spLocks noGrp="1"/>
          </p:cNvSpPr>
          <p:nvPr>
            <p:ph type="sldNum" sz="quarter" idx="12"/>
          </p:nvPr>
        </p:nvSpPr>
        <p:spPr/>
        <p:txBody>
          <a:bodyPr/>
          <a:lstStyle>
            <a:lvl1pPr>
              <a:defRPr>
                <a:latin typeface="Amasis MT Pro" panose="02040504050005020304" pitchFamily="18" charset="0"/>
              </a:defRPr>
            </a:lvl1pPr>
          </a:lstStyle>
          <a:p>
            <a:fld id="{878C9BF7-CEC3-43A5-9EE8-7D909C022F2F}" type="slidenum">
              <a:rPr lang="fr-FR" smtClean="0"/>
              <a:pPr/>
              <a:t>‹N°›</a:t>
            </a:fld>
            <a:endParaRPr lang="fr-FR"/>
          </a:p>
        </p:txBody>
      </p:sp>
    </p:spTree>
    <p:extLst>
      <p:ext uri="{BB962C8B-B14F-4D97-AF65-F5344CB8AC3E}">
        <p14:creationId xmlns:p14="http://schemas.microsoft.com/office/powerpoint/2010/main" val="2227356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1EEB0BE-CAE6-76FA-8D62-4C758AFFDA82}"/>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DBC3C237-5324-B760-69C4-DEBB8D4E805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A4E28644-6AD3-0C91-37BF-27ADCFCC980F}"/>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E66131BD-AC0B-7FB7-1903-766649AFFBB6}"/>
              </a:ext>
            </a:extLst>
          </p:cNvPr>
          <p:cNvSpPr>
            <a:spLocks noGrp="1"/>
          </p:cNvSpPr>
          <p:nvPr>
            <p:ph type="ftr" sz="quarter" idx="11"/>
          </p:nvPr>
        </p:nvSpPr>
        <p:spPr/>
        <p:txBody>
          <a:bodyPr/>
          <a:lstStyle/>
          <a:p>
            <a:r>
              <a:rPr lang="fr-FR"/>
              <a:t>Aurélien Genin</a:t>
            </a:r>
          </a:p>
        </p:txBody>
      </p:sp>
      <p:sp>
        <p:nvSpPr>
          <p:cNvPr id="6" name="Espace réservé du numéro de diapositive 5">
            <a:extLst>
              <a:ext uri="{FF2B5EF4-FFF2-40B4-BE49-F238E27FC236}">
                <a16:creationId xmlns:a16="http://schemas.microsoft.com/office/drawing/2014/main" id="{1A3526A2-0C65-B1AE-5A24-BC9831557C4B}"/>
              </a:ext>
            </a:extLst>
          </p:cNvPr>
          <p:cNvSpPr>
            <a:spLocks noGrp="1"/>
          </p:cNvSpPr>
          <p:nvPr>
            <p:ph type="sldNum" sz="quarter" idx="12"/>
          </p:nvPr>
        </p:nvSpPr>
        <p:spPr/>
        <p:txBody>
          <a:bodyPr/>
          <a:lstStyle/>
          <a:p>
            <a:fld id="{878C9BF7-CEC3-43A5-9EE8-7D909C022F2F}" type="slidenum">
              <a:rPr lang="fr-FR" smtClean="0"/>
              <a:t>‹N°›</a:t>
            </a:fld>
            <a:endParaRPr lang="fr-FR"/>
          </a:p>
        </p:txBody>
      </p:sp>
    </p:spTree>
    <p:extLst>
      <p:ext uri="{BB962C8B-B14F-4D97-AF65-F5344CB8AC3E}">
        <p14:creationId xmlns:p14="http://schemas.microsoft.com/office/powerpoint/2010/main" val="1797370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2E805F2-C201-4473-2FFD-76A7B4C94588}"/>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08830BB-EBE3-C692-B908-F00262F34DDA}"/>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307FD7B1-5663-6D2D-049D-D8510ABC0583}"/>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88AAD999-7490-DE5C-E072-BFE2D75ED293}"/>
              </a:ext>
            </a:extLst>
          </p:cNvPr>
          <p:cNvSpPr>
            <a:spLocks noGrp="1"/>
          </p:cNvSpPr>
          <p:nvPr>
            <p:ph type="dt" sz="half" idx="10"/>
          </p:nvPr>
        </p:nvSpPr>
        <p:spPr/>
        <p:txBody>
          <a:bodyPr/>
          <a:lstStyle/>
          <a:p>
            <a:r>
              <a:rPr lang="fr-FR"/>
              <a:t>13/08/2024 v1.0</a:t>
            </a:r>
          </a:p>
        </p:txBody>
      </p:sp>
      <p:sp>
        <p:nvSpPr>
          <p:cNvPr id="6" name="Espace réservé du pied de page 5">
            <a:extLst>
              <a:ext uri="{FF2B5EF4-FFF2-40B4-BE49-F238E27FC236}">
                <a16:creationId xmlns:a16="http://schemas.microsoft.com/office/drawing/2014/main" id="{2891B701-881B-FFA5-C930-65D356E98A58}"/>
              </a:ext>
            </a:extLst>
          </p:cNvPr>
          <p:cNvSpPr>
            <a:spLocks noGrp="1"/>
          </p:cNvSpPr>
          <p:nvPr>
            <p:ph type="ftr" sz="quarter" idx="11"/>
          </p:nvPr>
        </p:nvSpPr>
        <p:spPr/>
        <p:txBody>
          <a:bodyPr/>
          <a:lstStyle/>
          <a:p>
            <a:r>
              <a:rPr lang="fr-FR"/>
              <a:t>Aurélien Genin</a:t>
            </a:r>
          </a:p>
        </p:txBody>
      </p:sp>
      <p:sp>
        <p:nvSpPr>
          <p:cNvPr id="7" name="Espace réservé du numéro de diapositive 6">
            <a:extLst>
              <a:ext uri="{FF2B5EF4-FFF2-40B4-BE49-F238E27FC236}">
                <a16:creationId xmlns:a16="http://schemas.microsoft.com/office/drawing/2014/main" id="{6E229B5D-5A60-06F7-5F23-021F3E507741}"/>
              </a:ext>
            </a:extLst>
          </p:cNvPr>
          <p:cNvSpPr>
            <a:spLocks noGrp="1"/>
          </p:cNvSpPr>
          <p:nvPr>
            <p:ph type="sldNum" sz="quarter" idx="12"/>
          </p:nvPr>
        </p:nvSpPr>
        <p:spPr/>
        <p:txBody>
          <a:bodyPr/>
          <a:lstStyle/>
          <a:p>
            <a:fld id="{878C9BF7-CEC3-43A5-9EE8-7D909C022F2F}" type="slidenum">
              <a:rPr lang="fr-FR" smtClean="0"/>
              <a:t>‹N°›</a:t>
            </a:fld>
            <a:endParaRPr lang="fr-FR"/>
          </a:p>
        </p:txBody>
      </p:sp>
    </p:spTree>
    <p:extLst>
      <p:ext uri="{BB962C8B-B14F-4D97-AF65-F5344CB8AC3E}">
        <p14:creationId xmlns:p14="http://schemas.microsoft.com/office/powerpoint/2010/main" val="1474971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8A9294-48C6-7C21-427F-C7A23E716367}"/>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60C447BD-72CA-1674-2F9A-C71B940566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91B5926B-8DED-0812-EBA6-CC093141FF6F}"/>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5884995D-5F82-0B6C-87EE-6405E41981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005E2778-6593-FD96-7EC1-40FC2F2E135F}"/>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756438E6-06C7-586B-775E-F90CF0D34DF7}"/>
              </a:ext>
            </a:extLst>
          </p:cNvPr>
          <p:cNvSpPr>
            <a:spLocks noGrp="1"/>
          </p:cNvSpPr>
          <p:nvPr>
            <p:ph type="dt" sz="half" idx="10"/>
          </p:nvPr>
        </p:nvSpPr>
        <p:spPr/>
        <p:txBody>
          <a:bodyPr/>
          <a:lstStyle/>
          <a:p>
            <a:r>
              <a:rPr lang="fr-FR"/>
              <a:t>13/08/2024 v1.0</a:t>
            </a:r>
          </a:p>
        </p:txBody>
      </p:sp>
      <p:sp>
        <p:nvSpPr>
          <p:cNvPr id="8" name="Espace réservé du pied de page 7">
            <a:extLst>
              <a:ext uri="{FF2B5EF4-FFF2-40B4-BE49-F238E27FC236}">
                <a16:creationId xmlns:a16="http://schemas.microsoft.com/office/drawing/2014/main" id="{826296C3-D7AE-E45B-0E97-4F8DE4A800D9}"/>
              </a:ext>
            </a:extLst>
          </p:cNvPr>
          <p:cNvSpPr>
            <a:spLocks noGrp="1"/>
          </p:cNvSpPr>
          <p:nvPr>
            <p:ph type="ftr" sz="quarter" idx="11"/>
          </p:nvPr>
        </p:nvSpPr>
        <p:spPr/>
        <p:txBody>
          <a:bodyPr/>
          <a:lstStyle/>
          <a:p>
            <a:r>
              <a:rPr lang="fr-FR"/>
              <a:t>Aurélien Genin</a:t>
            </a:r>
          </a:p>
        </p:txBody>
      </p:sp>
      <p:sp>
        <p:nvSpPr>
          <p:cNvPr id="9" name="Espace réservé du numéro de diapositive 8">
            <a:extLst>
              <a:ext uri="{FF2B5EF4-FFF2-40B4-BE49-F238E27FC236}">
                <a16:creationId xmlns:a16="http://schemas.microsoft.com/office/drawing/2014/main" id="{4559296F-C242-88CE-12E5-7B9840884CEB}"/>
              </a:ext>
            </a:extLst>
          </p:cNvPr>
          <p:cNvSpPr>
            <a:spLocks noGrp="1"/>
          </p:cNvSpPr>
          <p:nvPr>
            <p:ph type="sldNum" sz="quarter" idx="12"/>
          </p:nvPr>
        </p:nvSpPr>
        <p:spPr/>
        <p:txBody>
          <a:bodyPr/>
          <a:lstStyle/>
          <a:p>
            <a:fld id="{878C9BF7-CEC3-43A5-9EE8-7D909C022F2F}" type="slidenum">
              <a:rPr lang="fr-FR" smtClean="0"/>
              <a:t>‹N°›</a:t>
            </a:fld>
            <a:endParaRPr lang="fr-FR"/>
          </a:p>
        </p:txBody>
      </p:sp>
    </p:spTree>
    <p:extLst>
      <p:ext uri="{BB962C8B-B14F-4D97-AF65-F5344CB8AC3E}">
        <p14:creationId xmlns:p14="http://schemas.microsoft.com/office/powerpoint/2010/main" val="480324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23EF271-08BE-4282-1F2D-E05557EC72DC}"/>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54C3CC5A-571D-9A3B-D63D-04AA128EDAF8}"/>
              </a:ext>
            </a:extLst>
          </p:cNvPr>
          <p:cNvSpPr>
            <a:spLocks noGrp="1"/>
          </p:cNvSpPr>
          <p:nvPr>
            <p:ph type="dt" sz="half" idx="10"/>
          </p:nvPr>
        </p:nvSpPr>
        <p:spPr/>
        <p:txBody>
          <a:bodyPr/>
          <a:lstStyle/>
          <a:p>
            <a:r>
              <a:rPr lang="fr-FR"/>
              <a:t>13/08/2024 v1.0</a:t>
            </a:r>
          </a:p>
        </p:txBody>
      </p:sp>
      <p:sp>
        <p:nvSpPr>
          <p:cNvPr id="4" name="Espace réservé du pied de page 3">
            <a:extLst>
              <a:ext uri="{FF2B5EF4-FFF2-40B4-BE49-F238E27FC236}">
                <a16:creationId xmlns:a16="http://schemas.microsoft.com/office/drawing/2014/main" id="{D22100FC-78D5-FA34-28E2-327EA4FEF0C0}"/>
              </a:ext>
            </a:extLst>
          </p:cNvPr>
          <p:cNvSpPr>
            <a:spLocks noGrp="1"/>
          </p:cNvSpPr>
          <p:nvPr>
            <p:ph type="ftr" sz="quarter" idx="11"/>
          </p:nvPr>
        </p:nvSpPr>
        <p:spPr/>
        <p:txBody>
          <a:bodyPr/>
          <a:lstStyle/>
          <a:p>
            <a:r>
              <a:rPr lang="fr-FR"/>
              <a:t>Aurélien Genin</a:t>
            </a:r>
          </a:p>
        </p:txBody>
      </p:sp>
      <p:sp>
        <p:nvSpPr>
          <p:cNvPr id="5" name="Espace réservé du numéro de diapositive 4">
            <a:extLst>
              <a:ext uri="{FF2B5EF4-FFF2-40B4-BE49-F238E27FC236}">
                <a16:creationId xmlns:a16="http://schemas.microsoft.com/office/drawing/2014/main" id="{F5DC26CC-2D22-FAAB-F0F1-EB20F5671702}"/>
              </a:ext>
            </a:extLst>
          </p:cNvPr>
          <p:cNvSpPr>
            <a:spLocks noGrp="1"/>
          </p:cNvSpPr>
          <p:nvPr>
            <p:ph type="sldNum" sz="quarter" idx="12"/>
          </p:nvPr>
        </p:nvSpPr>
        <p:spPr/>
        <p:txBody>
          <a:bodyPr/>
          <a:lstStyle/>
          <a:p>
            <a:fld id="{878C9BF7-CEC3-43A5-9EE8-7D909C022F2F}" type="slidenum">
              <a:rPr lang="fr-FR" smtClean="0"/>
              <a:t>‹N°›</a:t>
            </a:fld>
            <a:endParaRPr lang="fr-FR"/>
          </a:p>
        </p:txBody>
      </p:sp>
    </p:spTree>
    <p:extLst>
      <p:ext uri="{BB962C8B-B14F-4D97-AF65-F5344CB8AC3E}">
        <p14:creationId xmlns:p14="http://schemas.microsoft.com/office/powerpoint/2010/main" val="3148702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37B2B345-16A1-36A7-846E-1F6D40D3B039}"/>
              </a:ext>
            </a:extLst>
          </p:cNvPr>
          <p:cNvSpPr>
            <a:spLocks noGrp="1"/>
          </p:cNvSpPr>
          <p:nvPr>
            <p:ph type="dt" sz="half" idx="10"/>
          </p:nvPr>
        </p:nvSpPr>
        <p:spPr/>
        <p:txBody>
          <a:bodyPr/>
          <a:lstStyle/>
          <a:p>
            <a:r>
              <a:rPr lang="fr-FR"/>
              <a:t>13/08/2024 v1.0</a:t>
            </a:r>
          </a:p>
        </p:txBody>
      </p:sp>
      <p:sp>
        <p:nvSpPr>
          <p:cNvPr id="3" name="Espace réservé du pied de page 2">
            <a:extLst>
              <a:ext uri="{FF2B5EF4-FFF2-40B4-BE49-F238E27FC236}">
                <a16:creationId xmlns:a16="http://schemas.microsoft.com/office/drawing/2014/main" id="{67A064A2-5FCB-C123-0910-2D5D24587BB7}"/>
              </a:ext>
            </a:extLst>
          </p:cNvPr>
          <p:cNvSpPr>
            <a:spLocks noGrp="1"/>
          </p:cNvSpPr>
          <p:nvPr>
            <p:ph type="ftr" sz="quarter" idx="11"/>
          </p:nvPr>
        </p:nvSpPr>
        <p:spPr/>
        <p:txBody>
          <a:bodyPr/>
          <a:lstStyle/>
          <a:p>
            <a:r>
              <a:rPr lang="fr-FR"/>
              <a:t>Aurélien Genin</a:t>
            </a:r>
          </a:p>
        </p:txBody>
      </p:sp>
      <p:sp>
        <p:nvSpPr>
          <p:cNvPr id="4" name="Espace réservé du numéro de diapositive 3">
            <a:extLst>
              <a:ext uri="{FF2B5EF4-FFF2-40B4-BE49-F238E27FC236}">
                <a16:creationId xmlns:a16="http://schemas.microsoft.com/office/drawing/2014/main" id="{03523802-BB08-76B8-C34E-199052A3F437}"/>
              </a:ext>
            </a:extLst>
          </p:cNvPr>
          <p:cNvSpPr>
            <a:spLocks noGrp="1"/>
          </p:cNvSpPr>
          <p:nvPr>
            <p:ph type="sldNum" sz="quarter" idx="12"/>
          </p:nvPr>
        </p:nvSpPr>
        <p:spPr/>
        <p:txBody>
          <a:bodyPr/>
          <a:lstStyle/>
          <a:p>
            <a:fld id="{878C9BF7-CEC3-43A5-9EE8-7D909C022F2F}" type="slidenum">
              <a:rPr lang="fr-FR" smtClean="0"/>
              <a:t>‹N°›</a:t>
            </a:fld>
            <a:endParaRPr lang="fr-FR"/>
          </a:p>
        </p:txBody>
      </p:sp>
    </p:spTree>
    <p:extLst>
      <p:ext uri="{BB962C8B-B14F-4D97-AF65-F5344CB8AC3E}">
        <p14:creationId xmlns:p14="http://schemas.microsoft.com/office/powerpoint/2010/main" val="18413033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9E0915D-B90E-8F95-BCD6-12E1BB97AD72}"/>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FD544BBC-567A-9DA3-100A-781B5053C7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FCC1FC36-B919-2A18-1B34-4DF2222310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245915D2-BF0D-1B99-CF89-6095A253D388}"/>
              </a:ext>
            </a:extLst>
          </p:cNvPr>
          <p:cNvSpPr>
            <a:spLocks noGrp="1"/>
          </p:cNvSpPr>
          <p:nvPr>
            <p:ph type="dt" sz="half" idx="10"/>
          </p:nvPr>
        </p:nvSpPr>
        <p:spPr/>
        <p:txBody>
          <a:bodyPr/>
          <a:lstStyle/>
          <a:p>
            <a:r>
              <a:rPr lang="fr-FR"/>
              <a:t>13/08/2024 v1.0</a:t>
            </a:r>
          </a:p>
        </p:txBody>
      </p:sp>
      <p:sp>
        <p:nvSpPr>
          <p:cNvPr id="6" name="Espace réservé du pied de page 5">
            <a:extLst>
              <a:ext uri="{FF2B5EF4-FFF2-40B4-BE49-F238E27FC236}">
                <a16:creationId xmlns:a16="http://schemas.microsoft.com/office/drawing/2014/main" id="{3D1F5280-1A95-73FA-CEAE-B69DB6AEE90D}"/>
              </a:ext>
            </a:extLst>
          </p:cNvPr>
          <p:cNvSpPr>
            <a:spLocks noGrp="1"/>
          </p:cNvSpPr>
          <p:nvPr>
            <p:ph type="ftr" sz="quarter" idx="11"/>
          </p:nvPr>
        </p:nvSpPr>
        <p:spPr/>
        <p:txBody>
          <a:bodyPr/>
          <a:lstStyle/>
          <a:p>
            <a:r>
              <a:rPr lang="fr-FR"/>
              <a:t>Aurélien Genin</a:t>
            </a:r>
          </a:p>
        </p:txBody>
      </p:sp>
      <p:sp>
        <p:nvSpPr>
          <p:cNvPr id="7" name="Espace réservé du numéro de diapositive 6">
            <a:extLst>
              <a:ext uri="{FF2B5EF4-FFF2-40B4-BE49-F238E27FC236}">
                <a16:creationId xmlns:a16="http://schemas.microsoft.com/office/drawing/2014/main" id="{A584B329-A285-88B3-70A5-A0FDF6A0111C}"/>
              </a:ext>
            </a:extLst>
          </p:cNvPr>
          <p:cNvSpPr>
            <a:spLocks noGrp="1"/>
          </p:cNvSpPr>
          <p:nvPr>
            <p:ph type="sldNum" sz="quarter" idx="12"/>
          </p:nvPr>
        </p:nvSpPr>
        <p:spPr/>
        <p:txBody>
          <a:bodyPr/>
          <a:lstStyle/>
          <a:p>
            <a:fld id="{878C9BF7-CEC3-43A5-9EE8-7D909C022F2F}" type="slidenum">
              <a:rPr lang="fr-FR" smtClean="0"/>
              <a:t>‹N°›</a:t>
            </a:fld>
            <a:endParaRPr lang="fr-FR"/>
          </a:p>
        </p:txBody>
      </p:sp>
    </p:spTree>
    <p:extLst>
      <p:ext uri="{BB962C8B-B14F-4D97-AF65-F5344CB8AC3E}">
        <p14:creationId xmlns:p14="http://schemas.microsoft.com/office/powerpoint/2010/main" val="2025542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FF98208-9F0C-4DE8-39DE-DCE21C62C44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9A387F49-C170-5544-74F0-19A9E68C9E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1C0DB0C5-AB5C-F69A-9E9F-13BA8AB2CB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A6ED9DA7-10AD-0E43-569F-D2BEA4B1D413}"/>
              </a:ext>
            </a:extLst>
          </p:cNvPr>
          <p:cNvSpPr>
            <a:spLocks noGrp="1"/>
          </p:cNvSpPr>
          <p:nvPr>
            <p:ph type="dt" sz="half" idx="10"/>
          </p:nvPr>
        </p:nvSpPr>
        <p:spPr/>
        <p:txBody>
          <a:bodyPr/>
          <a:lstStyle/>
          <a:p>
            <a:r>
              <a:rPr lang="fr-FR"/>
              <a:t>13/08/2024 v1.0</a:t>
            </a:r>
          </a:p>
        </p:txBody>
      </p:sp>
      <p:sp>
        <p:nvSpPr>
          <p:cNvPr id="6" name="Espace réservé du pied de page 5">
            <a:extLst>
              <a:ext uri="{FF2B5EF4-FFF2-40B4-BE49-F238E27FC236}">
                <a16:creationId xmlns:a16="http://schemas.microsoft.com/office/drawing/2014/main" id="{95680161-957F-EA20-F80A-135BACA298B0}"/>
              </a:ext>
            </a:extLst>
          </p:cNvPr>
          <p:cNvSpPr>
            <a:spLocks noGrp="1"/>
          </p:cNvSpPr>
          <p:nvPr>
            <p:ph type="ftr" sz="quarter" idx="11"/>
          </p:nvPr>
        </p:nvSpPr>
        <p:spPr/>
        <p:txBody>
          <a:bodyPr/>
          <a:lstStyle/>
          <a:p>
            <a:r>
              <a:rPr lang="fr-FR"/>
              <a:t>Aurélien Genin</a:t>
            </a:r>
          </a:p>
        </p:txBody>
      </p:sp>
      <p:sp>
        <p:nvSpPr>
          <p:cNvPr id="7" name="Espace réservé du numéro de diapositive 6">
            <a:extLst>
              <a:ext uri="{FF2B5EF4-FFF2-40B4-BE49-F238E27FC236}">
                <a16:creationId xmlns:a16="http://schemas.microsoft.com/office/drawing/2014/main" id="{90C0C220-8FBF-3B7F-F9E5-07712BEDFD5F}"/>
              </a:ext>
            </a:extLst>
          </p:cNvPr>
          <p:cNvSpPr>
            <a:spLocks noGrp="1"/>
          </p:cNvSpPr>
          <p:nvPr>
            <p:ph type="sldNum" sz="quarter" idx="12"/>
          </p:nvPr>
        </p:nvSpPr>
        <p:spPr/>
        <p:txBody>
          <a:bodyPr/>
          <a:lstStyle/>
          <a:p>
            <a:fld id="{878C9BF7-CEC3-43A5-9EE8-7D909C022F2F}" type="slidenum">
              <a:rPr lang="fr-FR" smtClean="0"/>
              <a:t>‹N°›</a:t>
            </a:fld>
            <a:endParaRPr lang="fr-FR"/>
          </a:p>
        </p:txBody>
      </p:sp>
    </p:spTree>
    <p:extLst>
      <p:ext uri="{BB962C8B-B14F-4D97-AF65-F5344CB8AC3E}">
        <p14:creationId xmlns:p14="http://schemas.microsoft.com/office/powerpoint/2010/main" val="2094476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2EE871F6-361A-590B-6564-E582B5CC0DC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F8813F5-D56B-5F6F-C1F6-596BA64AD8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DDDEAFD-319A-E476-54A4-F68B8BC2A8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fr-FR"/>
              <a:t>13/08/2024 v1.0</a:t>
            </a:r>
          </a:p>
        </p:txBody>
      </p:sp>
      <p:sp>
        <p:nvSpPr>
          <p:cNvPr id="5" name="Espace réservé du pied de page 4">
            <a:extLst>
              <a:ext uri="{FF2B5EF4-FFF2-40B4-BE49-F238E27FC236}">
                <a16:creationId xmlns:a16="http://schemas.microsoft.com/office/drawing/2014/main" id="{25161AF6-7210-2B2A-F70D-FF1CE3D3A0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fr-FR"/>
              <a:t>Aurélien Genin</a:t>
            </a:r>
          </a:p>
        </p:txBody>
      </p:sp>
      <p:sp>
        <p:nvSpPr>
          <p:cNvPr id="6" name="Espace réservé du numéro de diapositive 5">
            <a:extLst>
              <a:ext uri="{FF2B5EF4-FFF2-40B4-BE49-F238E27FC236}">
                <a16:creationId xmlns:a16="http://schemas.microsoft.com/office/drawing/2014/main" id="{26753C5C-4E11-3F2C-0798-1C9D311D17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78C9BF7-CEC3-43A5-9EE8-7D909C022F2F}" type="slidenum">
              <a:rPr lang="fr-FR" smtClean="0"/>
              <a:t>‹N°›</a:t>
            </a:fld>
            <a:endParaRPr lang="fr-FR"/>
          </a:p>
        </p:txBody>
      </p:sp>
    </p:spTree>
    <p:extLst>
      <p:ext uri="{BB962C8B-B14F-4D97-AF65-F5344CB8AC3E}">
        <p14:creationId xmlns:p14="http://schemas.microsoft.com/office/powerpoint/2010/main" val="7659389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6.jpeg"/><Relationship Id="rId7" Type="http://schemas.microsoft.com/office/2007/relationships/hdphoto" Target="../media/hdphoto3.wdp"/><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jpeg"/><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jpg"/></Relationships>
</file>

<file path=ppt/slides/_rels/slide1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jp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33.png"/><Relationship Id="rId4" Type="http://schemas.microsoft.com/office/2007/relationships/hdphoto" Target="../media/hdphoto4.wdp"/></Relationships>
</file>

<file path=ppt/slides/_rels/slide16.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jpg"/><Relationship Id="rId1" Type="http://schemas.openxmlformats.org/officeDocument/2006/relationships/slideLayout" Target="../slideLayouts/slideLayout2.xml"/><Relationship Id="rId4" Type="http://schemas.openxmlformats.org/officeDocument/2006/relationships/image" Target="../media/image37.jpg"/></Relationships>
</file>

<file path=ppt/slides/_rels/slide18.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hyperlink" Target="https://commons.wikimedia.org/wiki/File:Coordonnees_satellite.sv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 Id="rId4" Type="http://schemas.openxmlformats.org/officeDocument/2006/relationships/hyperlink" Target="https://www.researchgate.net/figure/Orbital-perturbations-as-a-function-of-altitude_fig6_323245224"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File:Comparison_satellite_navigation_orbits.svg" TargetMode="External"/><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hyperlink" Target="https://commons.wikimedia.org/wiki/File:Heliosynchronous_orbit.svg" TargetMode="Externa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2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2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9.jpeg"/><Relationship Id="rId5" Type="http://schemas.openxmlformats.org/officeDocument/2006/relationships/image" Target="../media/image4.png"/><Relationship Id="rId10" Type="http://schemas.microsoft.com/office/2007/relationships/hdphoto" Target="../media/hdphoto2.wdp"/><Relationship Id="rId4" Type="http://schemas.microsoft.com/office/2007/relationships/hdphoto" Target="../media/hdphoto1.wdp"/><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hyperlink" Target="mailto:aurelien.genin@polytechnique.or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1F58B7D7-1A60-A9E6-34B9-22E3DCAEA507}"/>
              </a:ext>
            </a:extLst>
          </p:cNvPr>
          <p:cNvSpPr txBox="1"/>
          <p:nvPr/>
        </p:nvSpPr>
        <p:spPr>
          <a:xfrm>
            <a:off x="1912620" y="1561826"/>
            <a:ext cx="8366760" cy="1938992"/>
          </a:xfrm>
          <a:prstGeom prst="rect">
            <a:avLst/>
          </a:prstGeom>
          <a:noFill/>
        </p:spPr>
        <p:txBody>
          <a:bodyPr wrap="square" rtlCol="0">
            <a:spAutoFit/>
          </a:bodyPr>
          <a:lstStyle/>
          <a:p>
            <a:pPr algn="ctr"/>
            <a:r>
              <a:rPr lang="fr-FR" sz="6000" b="1" dirty="0">
                <a:latin typeface="Amasis MT Pro" panose="020F0502020204030204" pitchFamily="18" charset="0"/>
              </a:rPr>
              <a:t>Les bases (détaillées) des </a:t>
            </a:r>
            <a:r>
              <a:rPr lang="fr-FR" sz="6000" b="1" dirty="0" err="1">
                <a:latin typeface="Amasis MT Pro" panose="020F0502020204030204" pitchFamily="18" charset="0"/>
              </a:rPr>
              <a:t>CubeSats</a:t>
            </a:r>
            <a:endParaRPr lang="fr-FR" sz="6000" b="1" dirty="0">
              <a:latin typeface="Amasis MT Pro" panose="020F0502020204030204" pitchFamily="18" charset="0"/>
            </a:endParaRPr>
          </a:p>
        </p:txBody>
      </p:sp>
      <p:sp>
        <p:nvSpPr>
          <p:cNvPr id="5" name="Espace réservé de la date 4">
            <a:extLst>
              <a:ext uri="{FF2B5EF4-FFF2-40B4-BE49-F238E27FC236}">
                <a16:creationId xmlns:a16="http://schemas.microsoft.com/office/drawing/2014/main" id="{D7FBB509-B009-5939-7FD2-45ACB3BE631A}"/>
              </a:ext>
            </a:extLst>
          </p:cNvPr>
          <p:cNvSpPr>
            <a:spLocks noGrp="1"/>
          </p:cNvSpPr>
          <p:nvPr>
            <p:ph type="dt" sz="half" idx="10"/>
          </p:nvPr>
        </p:nvSpPr>
        <p:spPr/>
        <p:txBody>
          <a:bodyPr/>
          <a:lstStyle/>
          <a:p>
            <a:r>
              <a:rPr lang="fr-FR"/>
              <a:t>13/08/2024 v1.0</a:t>
            </a:r>
            <a:endParaRPr lang="fr-FR" dirty="0"/>
          </a:p>
        </p:txBody>
      </p:sp>
      <p:sp>
        <p:nvSpPr>
          <p:cNvPr id="6" name="Espace réservé du pied de page 5">
            <a:extLst>
              <a:ext uri="{FF2B5EF4-FFF2-40B4-BE49-F238E27FC236}">
                <a16:creationId xmlns:a16="http://schemas.microsoft.com/office/drawing/2014/main" id="{66F3BFF3-3E7C-A98A-E48A-A3C5B3240C3E}"/>
              </a:ext>
            </a:extLst>
          </p:cNvPr>
          <p:cNvSpPr>
            <a:spLocks noGrp="1"/>
          </p:cNvSpPr>
          <p:nvPr>
            <p:ph type="ftr" sz="quarter" idx="11"/>
          </p:nvPr>
        </p:nvSpPr>
        <p:spPr/>
        <p:txBody>
          <a:bodyPr/>
          <a:lstStyle/>
          <a:p>
            <a:r>
              <a:rPr lang="fr-FR"/>
              <a:t>Aurélien Genin</a:t>
            </a:r>
          </a:p>
        </p:txBody>
      </p:sp>
      <p:sp>
        <p:nvSpPr>
          <p:cNvPr id="7" name="Espace réservé du numéro de diapositive 6">
            <a:extLst>
              <a:ext uri="{FF2B5EF4-FFF2-40B4-BE49-F238E27FC236}">
                <a16:creationId xmlns:a16="http://schemas.microsoft.com/office/drawing/2014/main" id="{97E73D72-1786-92A7-7BC3-BCA3A8F8CD36}"/>
              </a:ext>
            </a:extLst>
          </p:cNvPr>
          <p:cNvSpPr>
            <a:spLocks noGrp="1"/>
          </p:cNvSpPr>
          <p:nvPr>
            <p:ph type="sldNum" sz="quarter" idx="12"/>
          </p:nvPr>
        </p:nvSpPr>
        <p:spPr/>
        <p:txBody>
          <a:bodyPr/>
          <a:lstStyle/>
          <a:p>
            <a:fld id="{878C9BF7-CEC3-43A5-9EE8-7D909C022F2F}" type="slidenum">
              <a:rPr lang="fr-FR" smtClean="0"/>
              <a:t>1</a:t>
            </a:fld>
            <a:endParaRPr lang="fr-FR"/>
          </a:p>
        </p:txBody>
      </p:sp>
      <p:sp>
        <p:nvSpPr>
          <p:cNvPr id="8" name="ZoneTexte 7">
            <a:extLst>
              <a:ext uri="{FF2B5EF4-FFF2-40B4-BE49-F238E27FC236}">
                <a16:creationId xmlns:a16="http://schemas.microsoft.com/office/drawing/2014/main" id="{56E0ED2D-CD85-760F-D5FA-8D34A6D8FE17}"/>
              </a:ext>
            </a:extLst>
          </p:cNvPr>
          <p:cNvSpPr txBox="1"/>
          <p:nvPr/>
        </p:nvSpPr>
        <p:spPr>
          <a:xfrm>
            <a:off x="1839468" y="3500818"/>
            <a:ext cx="8513064" cy="584775"/>
          </a:xfrm>
          <a:prstGeom prst="rect">
            <a:avLst/>
          </a:prstGeom>
          <a:noFill/>
        </p:spPr>
        <p:txBody>
          <a:bodyPr wrap="square" rtlCol="0">
            <a:spAutoFit/>
          </a:bodyPr>
          <a:lstStyle/>
          <a:p>
            <a:pPr algn="ctr"/>
            <a:r>
              <a:rPr lang="fr-FR" sz="3200" i="1">
                <a:latin typeface="Amasis MT Pro" panose="020F0502020204030204" pitchFamily="18" charset="0"/>
              </a:rPr>
              <a:t>Comment concevoir </a:t>
            </a:r>
            <a:r>
              <a:rPr lang="fr-FR" sz="3200" i="1" dirty="0">
                <a:latin typeface="Amasis MT Pro" panose="020F0502020204030204" pitchFamily="18" charset="0"/>
              </a:rPr>
              <a:t>un nanosatellite ?</a:t>
            </a:r>
            <a:endParaRPr lang="fr-FR" sz="2800" i="1" dirty="0">
              <a:latin typeface="Amasis MT Pro" panose="020F0502020204030204" pitchFamily="18" charset="0"/>
            </a:endParaRPr>
          </a:p>
        </p:txBody>
      </p:sp>
    </p:spTree>
    <p:extLst>
      <p:ext uri="{BB962C8B-B14F-4D97-AF65-F5344CB8AC3E}">
        <p14:creationId xmlns:p14="http://schemas.microsoft.com/office/powerpoint/2010/main" val="36429631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10</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646331"/>
          </a:xfrm>
          <a:prstGeom prst="rect">
            <a:avLst/>
          </a:prstGeom>
          <a:noFill/>
        </p:spPr>
        <p:txBody>
          <a:bodyPr wrap="square" rtlCol="0">
            <a:spAutoFit/>
          </a:bodyPr>
          <a:lstStyle/>
          <a:p>
            <a:r>
              <a:rPr lang="fr-FR" sz="3600" b="1" dirty="0">
                <a:latin typeface="Amasis MT Pro" panose="020F0502020204030204" pitchFamily="18" charset="0"/>
              </a:rPr>
              <a:t>Plateforme</a:t>
            </a:r>
            <a:r>
              <a:rPr lang="fr-FR" sz="2800" b="1" dirty="0">
                <a:latin typeface="Amasis MT Pro" panose="020F0502020204030204" pitchFamily="18" charset="0"/>
              </a:rPr>
              <a:t> – Système de Contrôle d’Attitude et d’Orbite (SCAO)</a:t>
            </a:r>
          </a:p>
        </p:txBody>
      </p:sp>
      <p:grpSp>
        <p:nvGrpSpPr>
          <p:cNvPr id="13" name="Groupe 12">
            <a:extLst>
              <a:ext uri="{FF2B5EF4-FFF2-40B4-BE49-F238E27FC236}">
                <a16:creationId xmlns:a16="http://schemas.microsoft.com/office/drawing/2014/main" id="{8CCBD580-A272-3CC7-1517-EBAEC671BB8D}"/>
              </a:ext>
            </a:extLst>
          </p:cNvPr>
          <p:cNvGrpSpPr/>
          <p:nvPr/>
        </p:nvGrpSpPr>
        <p:grpSpPr>
          <a:xfrm>
            <a:off x="293817" y="1573183"/>
            <a:ext cx="4577077" cy="2394897"/>
            <a:chOff x="706436" y="2490978"/>
            <a:chExt cx="4577077" cy="2394897"/>
          </a:xfrm>
        </p:grpSpPr>
        <p:pic>
          <p:nvPicPr>
            <p:cNvPr id="3" name="Picture 1">
              <a:extLst>
                <a:ext uri="{FF2B5EF4-FFF2-40B4-BE49-F238E27FC236}">
                  <a16:creationId xmlns:a16="http://schemas.microsoft.com/office/drawing/2014/main" id="{90C52554-6B70-858A-86C5-3B52560F1650}"/>
                </a:ext>
              </a:extLst>
            </p:cNvPr>
            <p:cNvPicPr>
              <a:picLocks noChangeAspect="1"/>
            </p:cNvPicPr>
            <p:nvPr/>
          </p:nvPicPr>
          <p:blipFill>
            <a:blip r:embed="rId2"/>
            <a:stretch>
              <a:fillRect/>
            </a:stretch>
          </p:blipFill>
          <p:spPr>
            <a:xfrm>
              <a:off x="706436" y="2490978"/>
              <a:ext cx="4577077" cy="2220618"/>
            </a:xfrm>
            <a:prstGeom prst="rect">
              <a:avLst/>
            </a:prstGeom>
          </p:spPr>
        </p:pic>
        <p:sp>
          <p:nvSpPr>
            <p:cNvPr id="9" name="Arc 8">
              <a:extLst>
                <a:ext uri="{FF2B5EF4-FFF2-40B4-BE49-F238E27FC236}">
                  <a16:creationId xmlns:a16="http://schemas.microsoft.com/office/drawing/2014/main" id="{E53F2DEC-7A57-3031-2CCD-BF0FD8071121}"/>
                </a:ext>
              </a:extLst>
            </p:cNvPr>
            <p:cNvSpPr/>
            <p:nvPr/>
          </p:nvSpPr>
          <p:spPr>
            <a:xfrm>
              <a:off x="2414016" y="2623571"/>
              <a:ext cx="1403918" cy="2220617"/>
            </a:xfrm>
            <a:prstGeom prst="arc">
              <a:avLst>
                <a:gd name="adj1" fmla="val 14218909"/>
                <a:gd name="adj2" fmla="val 18167066"/>
              </a:avLst>
            </a:prstGeom>
            <a:noFill/>
            <a:ln w="38100">
              <a:solidFill>
                <a:srgbClr val="FF0000"/>
              </a:solidFill>
              <a:headEnd type="none" w="med" len="med"/>
              <a:tailEnd type="arrow" w="med" len="med"/>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10" name="Arc 9">
              <a:extLst>
                <a:ext uri="{FF2B5EF4-FFF2-40B4-BE49-F238E27FC236}">
                  <a16:creationId xmlns:a16="http://schemas.microsoft.com/office/drawing/2014/main" id="{04D63DFD-3FAA-9C7B-0704-5F1BE855EC7A}"/>
                </a:ext>
              </a:extLst>
            </p:cNvPr>
            <p:cNvSpPr/>
            <p:nvPr/>
          </p:nvSpPr>
          <p:spPr>
            <a:xfrm>
              <a:off x="1426464" y="3104719"/>
              <a:ext cx="3557016" cy="1258320"/>
            </a:xfrm>
            <a:prstGeom prst="arc">
              <a:avLst>
                <a:gd name="adj1" fmla="val 7375"/>
                <a:gd name="adj2" fmla="val 1722683"/>
              </a:avLst>
            </a:prstGeom>
            <a:noFill/>
            <a:ln w="38100">
              <a:solidFill>
                <a:srgbClr val="0070C0"/>
              </a:solidFill>
              <a:headEnd type="none" w="med" len="med"/>
              <a:tailEnd type="arrow" w="med" len="med"/>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12" name="Arc 11">
              <a:extLst>
                <a:ext uri="{FF2B5EF4-FFF2-40B4-BE49-F238E27FC236}">
                  <a16:creationId xmlns:a16="http://schemas.microsoft.com/office/drawing/2014/main" id="{86DA1B66-64A9-ABC1-6312-43885CA49A8B}"/>
                </a:ext>
              </a:extLst>
            </p:cNvPr>
            <p:cNvSpPr/>
            <p:nvPr/>
          </p:nvSpPr>
          <p:spPr>
            <a:xfrm>
              <a:off x="2414016" y="3722325"/>
              <a:ext cx="713232" cy="1163550"/>
            </a:xfrm>
            <a:prstGeom prst="arc">
              <a:avLst>
                <a:gd name="adj1" fmla="val 3089979"/>
                <a:gd name="adj2" fmla="val 11380760"/>
              </a:avLst>
            </a:prstGeom>
            <a:noFill/>
            <a:ln w="38100">
              <a:solidFill>
                <a:srgbClr val="00B050"/>
              </a:solidFill>
              <a:headEnd type="none" w="med" len="med"/>
              <a:tailEnd type="arrow" w="med" len="med"/>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grpSp>
      <p:sp>
        <p:nvSpPr>
          <p:cNvPr id="14" name="ZoneTexte 13">
            <a:extLst>
              <a:ext uri="{FF2B5EF4-FFF2-40B4-BE49-F238E27FC236}">
                <a16:creationId xmlns:a16="http://schemas.microsoft.com/office/drawing/2014/main" id="{B0C22AE5-1D6A-27A9-5867-0098FA02262F}"/>
              </a:ext>
            </a:extLst>
          </p:cNvPr>
          <p:cNvSpPr txBox="1"/>
          <p:nvPr/>
        </p:nvSpPr>
        <p:spPr>
          <a:xfrm>
            <a:off x="761784" y="4170802"/>
            <a:ext cx="3883143" cy="369332"/>
          </a:xfrm>
          <a:prstGeom prst="rect">
            <a:avLst/>
          </a:prstGeom>
          <a:noFill/>
        </p:spPr>
        <p:txBody>
          <a:bodyPr wrap="square" rtlCol="0">
            <a:spAutoFit/>
          </a:bodyPr>
          <a:lstStyle/>
          <a:p>
            <a:pPr algn="ctr"/>
            <a:r>
              <a:rPr lang="fr-FR" b="1" i="1" dirty="0">
                <a:latin typeface="Amasis MT Pro" panose="02040504050005020304" pitchFamily="18" charset="0"/>
              </a:rPr>
              <a:t>Attitude = Orientation du satellite</a:t>
            </a:r>
          </a:p>
        </p:txBody>
      </p:sp>
      <p:sp>
        <p:nvSpPr>
          <p:cNvPr id="15" name="ZoneTexte 14">
            <a:extLst>
              <a:ext uri="{FF2B5EF4-FFF2-40B4-BE49-F238E27FC236}">
                <a16:creationId xmlns:a16="http://schemas.microsoft.com/office/drawing/2014/main" id="{0915A5E7-393C-9BF1-274B-7DC2838A7C13}"/>
              </a:ext>
            </a:extLst>
          </p:cNvPr>
          <p:cNvSpPr txBox="1"/>
          <p:nvPr/>
        </p:nvSpPr>
        <p:spPr>
          <a:xfrm>
            <a:off x="5451459" y="986595"/>
            <a:ext cx="6318281" cy="1200329"/>
          </a:xfrm>
          <a:prstGeom prst="rect">
            <a:avLst/>
          </a:prstGeom>
          <a:noFill/>
        </p:spPr>
        <p:txBody>
          <a:bodyPr wrap="square" rtlCol="0">
            <a:spAutoFit/>
          </a:bodyPr>
          <a:lstStyle/>
          <a:p>
            <a:r>
              <a:rPr lang="fr-FR" dirty="0">
                <a:latin typeface="Amasis MT Pro" panose="02040504050005020304" pitchFamily="18" charset="0"/>
              </a:rPr>
              <a:t>Les satellites doivent (généralement) contrôler leur attitude et leur orbite, ou </a:t>
            </a:r>
            <a:r>
              <a:rPr lang="fr-FR" i="1" dirty="0">
                <a:latin typeface="Amasis MT Pro" panose="02040504050005020304" pitchFamily="18" charset="0"/>
              </a:rPr>
              <a:t>a minima</a:t>
            </a:r>
            <a:r>
              <a:rPr lang="fr-FR" dirty="0">
                <a:latin typeface="Amasis MT Pro" panose="02040504050005020304" pitchFamily="18" charset="0"/>
              </a:rPr>
              <a:t> les connaître. Ci-dessous quelques exemples de missions qui peuvent nécessiter de connaître et/ou contrôler l’attitude et/ou l’orbite du satellite.</a:t>
            </a:r>
          </a:p>
        </p:txBody>
      </p:sp>
      <p:graphicFrame>
        <p:nvGraphicFramePr>
          <p:cNvPr id="16" name="Tableau 15">
            <a:extLst>
              <a:ext uri="{FF2B5EF4-FFF2-40B4-BE49-F238E27FC236}">
                <a16:creationId xmlns:a16="http://schemas.microsoft.com/office/drawing/2014/main" id="{98460264-8A99-5820-06EA-4E573D5C42F8}"/>
              </a:ext>
            </a:extLst>
          </p:cNvPr>
          <p:cNvGraphicFramePr>
            <a:graphicFrameLocks noGrp="1"/>
          </p:cNvGraphicFramePr>
          <p:nvPr>
            <p:extLst>
              <p:ext uri="{D42A27DB-BD31-4B8C-83A1-F6EECF244321}">
                <p14:modId xmlns:p14="http://schemas.microsoft.com/office/powerpoint/2010/main" val="295386379"/>
              </p:ext>
            </p:extLst>
          </p:nvPr>
        </p:nvGraphicFramePr>
        <p:xfrm>
          <a:off x="5290889" y="2401144"/>
          <a:ext cx="6570339" cy="3539315"/>
        </p:xfrm>
        <a:graphic>
          <a:graphicData uri="http://schemas.openxmlformats.org/drawingml/2006/table">
            <a:tbl>
              <a:tblPr>
                <a:tableStyleId>{5C22544A-7EE6-4342-B048-85BDC9FD1C3A}</a:tableStyleId>
              </a:tblPr>
              <a:tblGrid>
                <a:gridCol w="1646512">
                  <a:extLst>
                    <a:ext uri="{9D8B030D-6E8A-4147-A177-3AD203B41FA5}">
                      <a16:colId xmlns:a16="http://schemas.microsoft.com/office/drawing/2014/main" val="2269125536"/>
                    </a:ext>
                  </a:extLst>
                </a:gridCol>
                <a:gridCol w="1194734">
                  <a:extLst>
                    <a:ext uri="{9D8B030D-6E8A-4147-A177-3AD203B41FA5}">
                      <a16:colId xmlns:a16="http://schemas.microsoft.com/office/drawing/2014/main" val="1408700479"/>
                    </a:ext>
                  </a:extLst>
                </a:gridCol>
                <a:gridCol w="1252728">
                  <a:extLst>
                    <a:ext uri="{9D8B030D-6E8A-4147-A177-3AD203B41FA5}">
                      <a16:colId xmlns:a16="http://schemas.microsoft.com/office/drawing/2014/main" val="3516753505"/>
                    </a:ext>
                  </a:extLst>
                </a:gridCol>
                <a:gridCol w="1162297">
                  <a:extLst>
                    <a:ext uri="{9D8B030D-6E8A-4147-A177-3AD203B41FA5}">
                      <a16:colId xmlns:a16="http://schemas.microsoft.com/office/drawing/2014/main" val="1956433636"/>
                    </a:ext>
                  </a:extLst>
                </a:gridCol>
                <a:gridCol w="1314068">
                  <a:extLst>
                    <a:ext uri="{9D8B030D-6E8A-4147-A177-3AD203B41FA5}">
                      <a16:colId xmlns:a16="http://schemas.microsoft.com/office/drawing/2014/main" val="3437551704"/>
                    </a:ext>
                  </a:extLst>
                </a:gridCol>
              </a:tblGrid>
              <a:tr h="771168">
                <a:tc>
                  <a:txBody>
                    <a:bodyPr/>
                    <a:lstStyle/>
                    <a:p>
                      <a:pPr algn="r"/>
                      <a:r>
                        <a:rPr lang="fr-FR" sz="1400" b="1" dirty="0">
                          <a:latin typeface="Amasis MT Pro" panose="02040504050005020304" pitchFamily="18" charset="0"/>
                        </a:rPr>
                        <a:t>Déterminer</a:t>
                      </a:r>
                    </a:p>
                    <a:p>
                      <a:endParaRPr lang="fr-FR" sz="1100" b="1" dirty="0">
                        <a:latin typeface="Amasis MT Pro" panose="02040504050005020304" pitchFamily="18" charset="0"/>
                      </a:endParaRPr>
                    </a:p>
                    <a:p>
                      <a:r>
                        <a:rPr lang="fr-FR" sz="1400" b="1" dirty="0">
                          <a:latin typeface="Amasis MT Pro" panose="02040504050005020304" pitchFamily="18" charset="0"/>
                        </a:rPr>
                        <a:t>Contrôler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lumMod val="85000"/>
                      </a:schemeClr>
                    </a:solidFill>
                  </a:tcPr>
                </a:tc>
                <a:tc>
                  <a:txBody>
                    <a:bodyPr/>
                    <a:lstStyle/>
                    <a:p>
                      <a:pPr algn="ctr"/>
                      <a:r>
                        <a:rPr lang="fr-FR" b="1" dirty="0">
                          <a:latin typeface="Amasis MT Pro" panose="02040504050005020304" pitchFamily="18" charset="0"/>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fr-FR" b="1" dirty="0">
                          <a:latin typeface="Amasis MT Pro" panose="02040504050005020304" pitchFamily="18" charset="0"/>
                        </a:rPr>
                        <a:t>Attitude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fr-FR" b="1" dirty="0">
                          <a:latin typeface="Amasis MT Pro" panose="02040504050005020304" pitchFamily="18" charset="0"/>
                        </a:rPr>
                        <a:t>Orbite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fr-FR" b="1" dirty="0">
                          <a:latin typeface="Amasis MT Pro" panose="02040504050005020304" pitchFamily="18" charset="0"/>
                        </a:rPr>
                        <a:t>Attitude</a:t>
                      </a:r>
                    </a:p>
                    <a:p>
                      <a:pPr algn="ctr"/>
                      <a:r>
                        <a:rPr lang="fr-FR" b="1" dirty="0">
                          <a:latin typeface="Amasis MT Pro" panose="02040504050005020304" pitchFamily="18" charset="0"/>
                        </a:rPr>
                        <a:t>Orbite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372129004"/>
                  </a:ext>
                </a:extLst>
              </a:tr>
              <a:tr h="573587">
                <a:tc>
                  <a:txBody>
                    <a:bodyPr/>
                    <a:lstStyle/>
                    <a:p>
                      <a:pPr algn="ctr"/>
                      <a:r>
                        <a:rPr lang="fr-FR" b="1" dirty="0">
                          <a:latin typeface="Amasis MT Pro" panose="02040504050005020304" pitchFamily="18" charset="0"/>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fr-FR" sz="1400" dirty="0">
                          <a:latin typeface="Amasis MT Pro" panose="02040504050005020304" pitchFamily="18" charset="0"/>
                        </a:rPr>
                        <a:t>Ping radio (Sputnik)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fr-FR" sz="1400" dirty="0">
                        <a:latin typeface="Amasis MT Pro" panose="020405040500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r>
                        <a:rPr lang="fr-FR" sz="1400" dirty="0">
                          <a:latin typeface="Amasis MT Pro" panose="02040504050005020304" pitchFamily="18" charset="0"/>
                        </a:rPr>
                        <a:t>Mesure de potentiel électrique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400" dirty="0">
                          <a:latin typeface="Amasis MT Pro" panose="02040504050005020304" pitchFamily="18" charset="0"/>
                        </a:rPr>
                        <a:t>Mesure de champ magnétique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51452309"/>
                  </a:ext>
                </a:extLst>
              </a:tr>
              <a:tr h="573587">
                <a:tc>
                  <a:txBody>
                    <a:bodyPr/>
                    <a:lstStyle/>
                    <a:p>
                      <a:pPr algn="ctr"/>
                      <a:r>
                        <a:rPr lang="fr-FR" b="1" dirty="0">
                          <a:latin typeface="Amasis MT Pro" panose="02040504050005020304" pitchFamily="18" charset="0"/>
                        </a:rPr>
                        <a:t>Attitude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fr-FR" sz="1400" dirty="0">
                          <a:latin typeface="Amasis MT Pro" panose="02040504050005020304" pitchFamily="18" charset="0"/>
                        </a:rPr>
                        <a:t>Stabilisation gyro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noFill/>
                      <a:prstDash val="solid"/>
                      <a:round/>
                      <a:headEnd type="none" w="med" len="med"/>
                      <a:tailEnd type="none" w="med" len="med"/>
                    </a:lnTlToBr>
                    <a:lnBlToTr w="12700" cap="flat" cmpd="sng" algn="ctr">
                      <a:noFill/>
                      <a:prstDash val="solid"/>
                      <a:round/>
                      <a:headEnd type="none" w="med" len="med"/>
                      <a:tailEnd type="none" w="med" len="med"/>
                    </a:lnBlToTr>
                    <a:noFill/>
                  </a:tcPr>
                </a:tc>
                <a:tc>
                  <a:txBody>
                    <a:bodyPr/>
                    <a:lstStyle/>
                    <a:p>
                      <a:pPr algn="ctr"/>
                      <a:endParaRPr lang="fr-FR" sz="1400" dirty="0">
                        <a:latin typeface="Amasis MT Pro" panose="020405040500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fr-FR" sz="1400" dirty="0">
                        <a:latin typeface="Amasis MT Pro" panose="020405040500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noFill/>
                      <a:prstDash val="solid"/>
                      <a:round/>
                      <a:headEnd type="none" w="med" len="med"/>
                      <a:tailEnd type="none" w="med" len="med"/>
                    </a:lnTlToBr>
                    <a:lnBlToTr w="12700" cap="flat" cmpd="sng" algn="ctr">
                      <a:noFill/>
                      <a:prstDash val="solid"/>
                      <a:round/>
                      <a:headEnd type="none" w="med" len="med"/>
                      <a:tailEnd type="none" w="med" len="me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1400" dirty="0">
                          <a:latin typeface="Amasis MT Pro" panose="02040504050005020304" pitchFamily="18" charset="0"/>
                        </a:rPr>
                        <a:t>Observation terrestre ou astronomique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14819851"/>
                  </a:ext>
                </a:extLst>
              </a:tr>
              <a:tr h="573587">
                <a:tc>
                  <a:txBody>
                    <a:bodyPr/>
                    <a:lstStyle/>
                    <a:p>
                      <a:pPr algn="ctr"/>
                      <a:r>
                        <a:rPr lang="fr-FR" b="1" dirty="0">
                          <a:latin typeface="Amasis MT Pro" panose="02040504050005020304" pitchFamily="18" charset="0"/>
                        </a:rPr>
                        <a:t>Orbite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fr-FR" sz="1400" dirty="0">
                          <a:latin typeface="Amasis MT Pro" panose="02040504050005020304" pitchFamily="18" charset="0"/>
                        </a:rPr>
                        <a:t>Drag </a:t>
                      </a:r>
                      <a:r>
                        <a:rPr lang="fr-FR" sz="1400" dirty="0" err="1">
                          <a:latin typeface="Amasis MT Pro" panose="02040504050005020304" pitchFamily="18" charset="0"/>
                        </a:rPr>
                        <a:t>sail</a:t>
                      </a:r>
                      <a:endParaRPr lang="fr-FR" sz="1400" dirty="0">
                        <a:latin typeface="Amasis MT Pro" panose="020405040500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fr-FR" sz="1400" dirty="0">
                        <a:latin typeface="Amasis MT Pro" panose="020405040500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noFill/>
                      <a:prstDash val="solid"/>
                      <a:round/>
                      <a:headEnd type="none" w="med" len="med"/>
                      <a:tailEnd type="none" w="med" len="med"/>
                    </a:lnTlToBr>
                    <a:lnBlToTr w="12700" cap="flat" cmpd="sng" algn="ctr">
                      <a:noFill/>
                      <a:prstDash val="solid"/>
                      <a:round/>
                      <a:headEnd type="none" w="med" len="med"/>
                      <a:tailEnd type="none" w="med" len="med"/>
                    </a:lnBlToTr>
                    <a:solidFill>
                      <a:schemeClr val="bg1">
                        <a:lumMod val="95000"/>
                      </a:schemeClr>
                    </a:solidFill>
                  </a:tcPr>
                </a:tc>
                <a:tc>
                  <a:txBody>
                    <a:bodyPr/>
                    <a:lstStyle/>
                    <a:p>
                      <a:pPr algn="ctr"/>
                      <a:endParaRPr lang="fr-FR" sz="1400" dirty="0">
                        <a:latin typeface="Amasis MT Pro" panose="020405040500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fr-FR" sz="1400" dirty="0">
                        <a:latin typeface="Amasis MT Pro" panose="020405040500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61593256"/>
                  </a:ext>
                </a:extLst>
              </a:tr>
              <a:tr h="573587">
                <a:tc>
                  <a:txBody>
                    <a:bodyPr/>
                    <a:lstStyle/>
                    <a:p>
                      <a:pPr algn="ctr"/>
                      <a:r>
                        <a:rPr lang="fr-FR" b="1" dirty="0">
                          <a:latin typeface="Amasis MT Pro" panose="02040504050005020304" pitchFamily="18" charset="0"/>
                        </a:rPr>
                        <a:t>Attitude</a:t>
                      </a:r>
                    </a:p>
                    <a:p>
                      <a:pPr algn="ctr"/>
                      <a:r>
                        <a:rPr lang="fr-FR" b="1" dirty="0">
                          <a:latin typeface="Amasis MT Pro" panose="02040504050005020304" pitchFamily="18" charset="0"/>
                        </a:rPr>
                        <a:t>Orbite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endParaRPr lang="fr-FR" sz="1400" dirty="0">
                        <a:latin typeface="Amasis MT Pro" panose="020405040500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fr-FR" sz="1400" dirty="0">
                        <a:latin typeface="Amasis MT Pro" panose="020405040500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endParaRPr lang="fr-FR" sz="1400" dirty="0">
                        <a:latin typeface="Amasis MT Pro" panose="020405040500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r>
                        <a:rPr lang="fr-FR" sz="1400" dirty="0">
                          <a:latin typeface="Amasis MT Pro" panose="02040504050005020304" pitchFamily="18" charset="0"/>
                        </a:rPr>
                        <a:t>Etude de la haute atmosphère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56136813"/>
                  </a:ext>
                </a:extLst>
              </a:tr>
            </a:tbl>
          </a:graphicData>
        </a:graphic>
      </p:graphicFrame>
      <p:sp>
        <p:nvSpPr>
          <p:cNvPr id="18" name="ZoneTexte 17">
            <a:extLst>
              <a:ext uri="{FF2B5EF4-FFF2-40B4-BE49-F238E27FC236}">
                <a16:creationId xmlns:a16="http://schemas.microsoft.com/office/drawing/2014/main" id="{3ADA9153-38FF-EEF6-4B0E-5230687ED832}"/>
              </a:ext>
            </a:extLst>
          </p:cNvPr>
          <p:cNvSpPr txBox="1"/>
          <p:nvPr/>
        </p:nvSpPr>
        <p:spPr>
          <a:xfrm>
            <a:off x="182879" y="4742856"/>
            <a:ext cx="5108009" cy="1477328"/>
          </a:xfrm>
          <a:prstGeom prst="rect">
            <a:avLst/>
          </a:prstGeom>
          <a:noFill/>
        </p:spPr>
        <p:txBody>
          <a:bodyPr wrap="square" rtlCol="0">
            <a:spAutoFit/>
          </a:bodyPr>
          <a:lstStyle/>
          <a:p>
            <a:r>
              <a:rPr lang="fr-FR" dirty="0">
                <a:latin typeface="Amasis MT Pro" panose="02040504050005020304" pitchFamily="18" charset="0"/>
              </a:rPr>
              <a:t>La détermination de l’orbite (où est le satellite ?) et de son attitude (dans quel sens est-il ?) sont nécessaires pour contextualiser les mesures scientifiques (où mesure-t-on cette valeur ?) ! Le contrôle de l’attitude est bien souvent nécessaire !</a:t>
            </a:r>
          </a:p>
        </p:txBody>
      </p:sp>
    </p:spTree>
    <p:extLst>
      <p:ext uri="{BB962C8B-B14F-4D97-AF65-F5344CB8AC3E}">
        <p14:creationId xmlns:p14="http://schemas.microsoft.com/office/powerpoint/2010/main" val="3557667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11</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Plateforme – </a:t>
            </a:r>
            <a:r>
              <a:rPr lang="fr-FR" sz="3600" b="1" dirty="0">
                <a:latin typeface="Amasis MT Pro" panose="020F0502020204030204" pitchFamily="18" charset="0"/>
              </a:rPr>
              <a:t>Détermination et contrôle d’attitude</a:t>
            </a:r>
            <a:endParaRPr lang="fr-FR" sz="4000" b="1" dirty="0">
              <a:latin typeface="Amasis MT Pro" panose="020F0502020204030204" pitchFamily="18" charset="0"/>
            </a:endParaRPr>
          </a:p>
        </p:txBody>
      </p:sp>
      <p:sp>
        <p:nvSpPr>
          <p:cNvPr id="8" name="ZoneTexte 7">
            <a:extLst>
              <a:ext uri="{FF2B5EF4-FFF2-40B4-BE49-F238E27FC236}">
                <a16:creationId xmlns:a16="http://schemas.microsoft.com/office/drawing/2014/main" id="{DBA64ABC-4717-C8AB-6051-59C5D9A655C1}"/>
              </a:ext>
            </a:extLst>
          </p:cNvPr>
          <p:cNvSpPr txBox="1"/>
          <p:nvPr/>
        </p:nvSpPr>
        <p:spPr>
          <a:xfrm>
            <a:off x="1046136" y="893045"/>
            <a:ext cx="3345039" cy="461665"/>
          </a:xfrm>
          <a:prstGeom prst="rect">
            <a:avLst/>
          </a:prstGeom>
          <a:noFill/>
        </p:spPr>
        <p:txBody>
          <a:bodyPr wrap="square" rtlCol="0">
            <a:spAutoFit/>
          </a:bodyPr>
          <a:lstStyle/>
          <a:p>
            <a:pPr algn="ctr"/>
            <a:r>
              <a:rPr lang="fr-FR" sz="2400" b="1" u="sng" dirty="0">
                <a:latin typeface="Amasis MT Pro" panose="02040504050005020304" pitchFamily="18" charset="0"/>
              </a:rPr>
              <a:t>Capteurs</a:t>
            </a:r>
            <a:endParaRPr lang="fr-FR" sz="2400" dirty="0">
              <a:latin typeface="Amasis MT Pro" panose="02040504050005020304" pitchFamily="18" charset="0"/>
            </a:endParaRPr>
          </a:p>
        </p:txBody>
      </p:sp>
      <p:sp>
        <p:nvSpPr>
          <p:cNvPr id="11" name="ZoneTexte 10">
            <a:extLst>
              <a:ext uri="{FF2B5EF4-FFF2-40B4-BE49-F238E27FC236}">
                <a16:creationId xmlns:a16="http://schemas.microsoft.com/office/drawing/2014/main" id="{B0070943-4295-4721-545C-5EB24E915B11}"/>
              </a:ext>
            </a:extLst>
          </p:cNvPr>
          <p:cNvSpPr txBox="1"/>
          <p:nvPr/>
        </p:nvSpPr>
        <p:spPr>
          <a:xfrm>
            <a:off x="6625831" y="864176"/>
            <a:ext cx="4870704" cy="461665"/>
          </a:xfrm>
          <a:prstGeom prst="rect">
            <a:avLst/>
          </a:prstGeom>
          <a:noFill/>
        </p:spPr>
        <p:txBody>
          <a:bodyPr wrap="square" rtlCol="0">
            <a:spAutoFit/>
          </a:bodyPr>
          <a:lstStyle/>
          <a:p>
            <a:pPr algn="ctr"/>
            <a:r>
              <a:rPr lang="fr-FR" sz="2400" b="1" u="sng" dirty="0">
                <a:latin typeface="Amasis MT Pro" panose="02040504050005020304" pitchFamily="18" charset="0"/>
              </a:rPr>
              <a:t>Actionneurs</a:t>
            </a:r>
            <a:endParaRPr lang="fr-FR" dirty="0">
              <a:latin typeface="Amasis MT Pro" panose="02040504050005020304" pitchFamily="18" charset="0"/>
            </a:endParaRPr>
          </a:p>
        </p:txBody>
      </p:sp>
      <p:cxnSp>
        <p:nvCxnSpPr>
          <p:cNvPr id="17" name="Connecteur droit 16">
            <a:extLst>
              <a:ext uri="{FF2B5EF4-FFF2-40B4-BE49-F238E27FC236}">
                <a16:creationId xmlns:a16="http://schemas.microsoft.com/office/drawing/2014/main" id="{B2E4FFEB-4239-3090-0C17-EBD3E98C2783}"/>
              </a:ext>
            </a:extLst>
          </p:cNvPr>
          <p:cNvCxnSpPr>
            <a:cxnSpLocks/>
          </p:cNvCxnSpPr>
          <p:nvPr/>
        </p:nvCxnSpPr>
        <p:spPr>
          <a:xfrm>
            <a:off x="6000991" y="1235240"/>
            <a:ext cx="0" cy="4882096"/>
          </a:xfrm>
          <a:prstGeom prst="line">
            <a:avLst/>
          </a:prstGeom>
          <a:ln w="38100">
            <a:prstDash val="dash"/>
          </a:ln>
        </p:spPr>
        <p:style>
          <a:lnRef idx="2">
            <a:schemeClr val="dk1"/>
          </a:lnRef>
          <a:fillRef idx="0">
            <a:schemeClr val="dk1"/>
          </a:fillRef>
          <a:effectRef idx="1">
            <a:schemeClr val="dk1"/>
          </a:effectRef>
          <a:fontRef idx="minor">
            <a:schemeClr val="tx1"/>
          </a:fontRef>
        </p:style>
      </p:cxnSp>
      <p:pic>
        <p:nvPicPr>
          <p:cNvPr id="21" name="Image 20">
            <a:extLst>
              <a:ext uri="{FF2B5EF4-FFF2-40B4-BE49-F238E27FC236}">
                <a16:creationId xmlns:a16="http://schemas.microsoft.com/office/drawing/2014/main" id="{AB9D739D-7DF7-FA58-E3B5-6E3F44DA1F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9155" y="1721531"/>
            <a:ext cx="1434824" cy="1015663"/>
          </a:xfrm>
          <a:prstGeom prst="rect">
            <a:avLst/>
          </a:prstGeom>
        </p:spPr>
      </p:pic>
      <p:sp>
        <p:nvSpPr>
          <p:cNvPr id="22" name="ZoneTexte 21">
            <a:extLst>
              <a:ext uri="{FF2B5EF4-FFF2-40B4-BE49-F238E27FC236}">
                <a16:creationId xmlns:a16="http://schemas.microsoft.com/office/drawing/2014/main" id="{722E6B34-0C99-B01C-F875-7E7CCBE2FFC1}"/>
              </a:ext>
            </a:extLst>
          </p:cNvPr>
          <p:cNvSpPr txBox="1"/>
          <p:nvPr/>
        </p:nvSpPr>
        <p:spPr>
          <a:xfrm>
            <a:off x="1832156" y="1696847"/>
            <a:ext cx="4044698" cy="1015663"/>
          </a:xfrm>
          <a:prstGeom prst="rect">
            <a:avLst/>
          </a:prstGeom>
          <a:noFill/>
        </p:spPr>
        <p:txBody>
          <a:bodyPr wrap="square" rtlCol="0">
            <a:spAutoFit/>
          </a:bodyPr>
          <a:lstStyle/>
          <a:p>
            <a:pPr algn="ctr"/>
            <a:r>
              <a:rPr lang="fr-FR" dirty="0">
                <a:latin typeface="Amasis MT Pro" panose="02040504050005020304" pitchFamily="18" charset="0"/>
              </a:rPr>
              <a:t>Centrale inertielle (IMU)</a:t>
            </a:r>
          </a:p>
          <a:p>
            <a:pPr algn="ctr"/>
            <a:r>
              <a:rPr lang="fr-FR" sz="1400" dirty="0">
                <a:latin typeface="Amasis MT Pro" panose="02040504050005020304" pitchFamily="18" charset="0"/>
              </a:rPr>
              <a:t>Accéléromètre, gyroscope, magnétomètre</a:t>
            </a:r>
          </a:p>
          <a:p>
            <a:pPr algn="ctr"/>
            <a:r>
              <a:rPr lang="fr-FR" sz="1400" dirty="0">
                <a:solidFill>
                  <a:srgbClr val="00B050"/>
                </a:solidFill>
                <a:latin typeface="Amasis MT Pro" panose="02040504050005020304" pitchFamily="18" charset="0"/>
              </a:rPr>
              <a:t>Précision +++ court-terme</a:t>
            </a:r>
            <a:r>
              <a:rPr lang="fr-FR" sz="1400" dirty="0">
                <a:solidFill>
                  <a:srgbClr val="FF0000"/>
                </a:solidFill>
                <a:latin typeface="Amasis MT Pro" panose="02040504050005020304" pitchFamily="18" charset="0"/>
              </a:rPr>
              <a:t>, doit être calibrée fréquemment</a:t>
            </a:r>
          </a:p>
        </p:txBody>
      </p:sp>
      <p:pic>
        <p:nvPicPr>
          <p:cNvPr id="25" name="Image 24" descr="Une image contenant Appareils électroniques, cassette, conception&#10;&#10;Description générée automatiquement">
            <a:extLst>
              <a:ext uri="{FF2B5EF4-FFF2-40B4-BE49-F238E27FC236}">
                <a16:creationId xmlns:a16="http://schemas.microsoft.com/office/drawing/2014/main" id="{AA8FBB83-209D-8E59-2DF0-0C019F7EB3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6916" y="3307532"/>
            <a:ext cx="1478440" cy="983836"/>
          </a:xfrm>
          <a:prstGeom prst="rect">
            <a:avLst/>
          </a:prstGeom>
        </p:spPr>
      </p:pic>
      <p:sp>
        <p:nvSpPr>
          <p:cNvPr id="26" name="ZoneTexte 25">
            <a:extLst>
              <a:ext uri="{FF2B5EF4-FFF2-40B4-BE49-F238E27FC236}">
                <a16:creationId xmlns:a16="http://schemas.microsoft.com/office/drawing/2014/main" id="{4C914C2C-6193-6294-D50A-05D117867D64}"/>
              </a:ext>
            </a:extLst>
          </p:cNvPr>
          <p:cNvSpPr txBox="1"/>
          <p:nvPr/>
        </p:nvSpPr>
        <p:spPr>
          <a:xfrm>
            <a:off x="1767991" y="3395378"/>
            <a:ext cx="4114789" cy="800219"/>
          </a:xfrm>
          <a:prstGeom prst="rect">
            <a:avLst/>
          </a:prstGeom>
          <a:noFill/>
        </p:spPr>
        <p:txBody>
          <a:bodyPr wrap="square" rtlCol="0">
            <a:spAutoFit/>
          </a:bodyPr>
          <a:lstStyle/>
          <a:p>
            <a:pPr algn="ctr"/>
            <a:r>
              <a:rPr lang="fr-FR" dirty="0">
                <a:latin typeface="Amasis MT Pro" panose="02040504050005020304" pitchFamily="18" charset="0"/>
              </a:rPr>
              <a:t>Viseur solaire / terrestre</a:t>
            </a:r>
          </a:p>
          <a:p>
            <a:pPr algn="ctr"/>
            <a:r>
              <a:rPr lang="fr-FR" sz="1400" dirty="0">
                <a:latin typeface="Amasis MT Pro" panose="02040504050005020304" pitchFamily="18" charset="0"/>
              </a:rPr>
              <a:t>Caméra qui repère le Soleil ou la Terre</a:t>
            </a:r>
          </a:p>
          <a:p>
            <a:pPr algn="ctr"/>
            <a:r>
              <a:rPr lang="fr-FR" sz="1400" dirty="0">
                <a:solidFill>
                  <a:srgbClr val="F48B0C"/>
                </a:solidFill>
                <a:latin typeface="Amasis MT Pro" panose="02040504050005020304" pitchFamily="18" charset="0"/>
              </a:rPr>
              <a:t>Précision + (~ 1°)</a:t>
            </a:r>
          </a:p>
        </p:txBody>
      </p:sp>
      <p:pic>
        <p:nvPicPr>
          <p:cNvPr id="30" name="Image 29" descr="Une image contenant cylindre, levier&#10;&#10;Description générée automatiquement">
            <a:extLst>
              <a:ext uri="{FF2B5EF4-FFF2-40B4-BE49-F238E27FC236}">
                <a16:creationId xmlns:a16="http://schemas.microsoft.com/office/drawing/2014/main" id="{7B5D7221-142A-E19D-B68C-A9E324B1C7D1}"/>
              </a:ext>
            </a:extLst>
          </p:cNvPr>
          <p:cNvPicPr>
            <a:picLocks noChangeAspect="1"/>
          </p:cNvPicPr>
          <p:nvPr/>
        </p:nvPicPr>
        <p:blipFill rotWithShape="1">
          <a:blip r:embed="rId4">
            <a:extLst>
              <a:ext uri="{28A0092B-C50C-407E-A947-70E740481C1C}">
                <a14:useLocalDpi xmlns:a14="http://schemas.microsoft.com/office/drawing/2010/main" val="0"/>
              </a:ext>
            </a:extLst>
          </a:blip>
          <a:srcRect l="21948" r="22413"/>
          <a:stretch/>
        </p:blipFill>
        <p:spPr>
          <a:xfrm>
            <a:off x="446349" y="4719699"/>
            <a:ext cx="1136620" cy="1197724"/>
          </a:xfrm>
          <a:prstGeom prst="rect">
            <a:avLst/>
          </a:prstGeom>
        </p:spPr>
      </p:pic>
      <p:sp>
        <p:nvSpPr>
          <p:cNvPr id="31" name="ZoneTexte 30">
            <a:extLst>
              <a:ext uri="{FF2B5EF4-FFF2-40B4-BE49-F238E27FC236}">
                <a16:creationId xmlns:a16="http://schemas.microsoft.com/office/drawing/2014/main" id="{2F1E589A-C5EB-32F6-37CB-4A99D89440A1}"/>
              </a:ext>
            </a:extLst>
          </p:cNvPr>
          <p:cNvSpPr txBox="1"/>
          <p:nvPr/>
        </p:nvSpPr>
        <p:spPr>
          <a:xfrm>
            <a:off x="1630157" y="4826469"/>
            <a:ext cx="4114789" cy="800219"/>
          </a:xfrm>
          <a:prstGeom prst="rect">
            <a:avLst/>
          </a:prstGeom>
          <a:noFill/>
        </p:spPr>
        <p:txBody>
          <a:bodyPr wrap="square" rtlCol="0">
            <a:spAutoFit/>
          </a:bodyPr>
          <a:lstStyle/>
          <a:p>
            <a:pPr algn="ctr"/>
            <a:r>
              <a:rPr lang="fr-FR" dirty="0">
                <a:latin typeface="Amasis MT Pro" panose="02040504050005020304" pitchFamily="18" charset="0"/>
              </a:rPr>
              <a:t>Viseur stellaire</a:t>
            </a:r>
          </a:p>
          <a:p>
            <a:pPr algn="ctr"/>
            <a:r>
              <a:rPr lang="fr-FR" sz="1400" dirty="0">
                <a:latin typeface="Amasis MT Pro" panose="02040504050005020304" pitchFamily="18" charset="0"/>
              </a:rPr>
              <a:t>Caméra qui s’oriente grâce aux étoiles</a:t>
            </a:r>
          </a:p>
          <a:p>
            <a:pPr algn="ctr"/>
            <a:r>
              <a:rPr lang="fr-FR" sz="1400" dirty="0">
                <a:solidFill>
                  <a:srgbClr val="00B050"/>
                </a:solidFill>
                <a:latin typeface="Amasis MT Pro" panose="02040504050005020304" pitchFamily="18" charset="0"/>
              </a:rPr>
              <a:t>Précision +++ (~ 1 </a:t>
            </a:r>
            <a:r>
              <a:rPr lang="fr-FR" sz="1400" dirty="0" err="1">
                <a:solidFill>
                  <a:srgbClr val="00B050"/>
                </a:solidFill>
                <a:latin typeface="Amasis MT Pro" panose="02040504050005020304" pitchFamily="18" charset="0"/>
              </a:rPr>
              <a:t>arcsec</a:t>
            </a:r>
            <a:r>
              <a:rPr lang="fr-FR" sz="1400" dirty="0">
                <a:solidFill>
                  <a:srgbClr val="00B050"/>
                </a:solidFill>
                <a:latin typeface="Amasis MT Pro" panose="02040504050005020304" pitchFamily="18" charset="0"/>
              </a:rPr>
              <a:t>)</a:t>
            </a:r>
          </a:p>
        </p:txBody>
      </p:sp>
      <p:pic>
        <p:nvPicPr>
          <p:cNvPr id="33" name="Image 32" descr="Une image contenant Composant de circuit, Composant électronique, Appareils électroniques, Composant de circuit passif&#10;&#10;Description générée automatiquement">
            <a:extLst>
              <a:ext uri="{FF2B5EF4-FFF2-40B4-BE49-F238E27FC236}">
                <a16:creationId xmlns:a16="http://schemas.microsoft.com/office/drawing/2014/main" id="{406BEA1D-541A-6411-0EDE-58A3E6350C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23250" y="1707125"/>
            <a:ext cx="1672562" cy="1113014"/>
          </a:xfrm>
          <a:prstGeom prst="rect">
            <a:avLst/>
          </a:prstGeom>
        </p:spPr>
      </p:pic>
      <p:sp>
        <p:nvSpPr>
          <p:cNvPr id="34" name="ZoneTexte 33">
            <a:extLst>
              <a:ext uri="{FF2B5EF4-FFF2-40B4-BE49-F238E27FC236}">
                <a16:creationId xmlns:a16="http://schemas.microsoft.com/office/drawing/2014/main" id="{E6FA521B-D472-FD8D-A772-156BF5F4B5A7}"/>
              </a:ext>
            </a:extLst>
          </p:cNvPr>
          <p:cNvSpPr txBox="1"/>
          <p:nvPr/>
        </p:nvSpPr>
        <p:spPr>
          <a:xfrm>
            <a:off x="8147940" y="1689171"/>
            <a:ext cx="3729619" cy="1015663"/>
          </a:xfrm>
          <a:prstGeom prst="rect">
            <a:avLst/>
          </a:prstGeom>
          <a:noFill/>
        </p:spPr>
        <p:txBody>
          <a:bodyPr wrap="square" rtlCol="0">
            <a:spAutoFit/>
          </a:bodyPr>
          <a:lstStyle/>
          <a:p>
            <a:pPr algn="ctr"/>
            <a:r>
              <a:rPr lang="fr-FR" dirty="0" err="1">
                <a:latin typeface="Amasis MT Pro" panose="02040504050005020304" pitchFamily="18" charset="0"/>
              </a:rPr>
              <a:t>Magnétocoupleurs</a:t>
            </a:r>
            <a:endParaRPr lang="fr-FR" dirty="0">
              <a:latin typeface="Amasis MT Pro" panose="02040504050005020304" pitchFamily="18" charset="0"/>
            </a:endParaRPr>
          </a:p>
          <a:p>
            <a:pPr algn="ctr"/>
            <a:r>
              <a:rPr lang="fr-FR" sz="1400" dirty="0">
                <a:latin typeface="Amasis MT Pro" panose="02040504050005020304" pitchFamily="18" charset="0"/>
              </a:rPr>
              <a:t>Bobines qui s’alignent sur le champ magnétique terrestre</a:t>
            </a:r>
          </a:p>
          <a:p>
            <a:pPr algn="ctr"/>
            <a:r>
              <a:rPr lang="fr-FR" sz="1400" dirty="0">
                <a:solidFill>
                  <a:srgbClr val="FFC000"/>
                </a:solidFill>
                <a:latin typeface="Amasis MT Pro" panose="02040504050005020304" pitchFamily="18" charset="0"/>
              </a:rPr>
              <a:t>Précision +, </a:t>
            </a:r>
            <a:r>
              <a:rPr lang="fr-FR" sz="1400" dirty="0">
                <a:solidFill>
                  <a:srgbClr val="FF0000"/>
                </a:solidFill>
                <a:latin typeface="Amasis MT Pro" panose="02040504050005020304" pitchFamily="18" charset="0"/>
              </a:rPr>
              <a:t>couple faible</a:t>
            </a:r>
          </a:p>
        </p:txBody>
      </p:sp>
      <p:sp>
        <p:nvSpPr>
          <p:cNvPr id="35" name="ZoneTexte 34">
            <a:extLst>
              <a:ext uri="{FF2B5EF4-FFF2-40B4-BE49-F238E27FC236}">
                <a16:creationId xmlns:a16="http://schemas.microsoft.com/office/drawing/2014/main" id="{17DEC173-3FA2-80F7-CC11-447CD3747550}"/>
              </a:ext>
            </a:extLst>
          </p:cNvPr>
          <p:cNvSpPr txBox="1"/>
          <p:nvPr/>
        </p:nvSpPr>
        <p:spPr>
          <a:xfrm>
            <a:off x="7722189" y="3216637"/>
            <a:ext cx="4315826" cy="1015663"/>
          </a:xfrm>
          <a:prstGeom prst="rect">
            <a:avLst/>
          </a:prstGeom>
          <a:noFill/>
        </p:spPr>
        <p:txBody>
          <a:bodyPr wrap="square" rtlCol="0">
            <a:spAutoFit/>
          </a:bodyPr>
          <a:lstStyle/>
          <a:p>
            <a:pPr algn="ctr"/>
            <a:r>
              <a:rPr lang="fr-FR" dirty="0">
                <a:latin typeface="Amasis MT Pro" panose="02040504050005020304" pitchFamily="18" charset="0"/>
              </a:rPr>
              <a:t>Roues à réaction</a:t>
            </a:r>
          </a:p>
          <a:p>
            <a:pPr algn="ctr"/>
            <a:r>
              <a:rPr lang="fr-FR" sz="1400" dirty="0">
                <a:latin typeface="Amasis MT Pro" panose="02040504050005020304" pitchFamily="18" charset="0"/>
              </a:rPr>
              <a:t>Rotation d’un volant d’inertie</a:t>
            </a:r>
          </a:p>
          <a:p>
            <a:pPr algn="ctr"/>
            <a:r>
              <a:rPr lang="fr-FR" sz="1400" dirty="0">
                <a:solidFill>
                  <a:srgbClr val="00B050"/>
                </a:solidFill>
                <a:latin typeface="Amasis MT Pro" panose="02040504050005020304" pitchFamily="18" charset="0"/>
              </a:rPr>
              <a:t>Précision ++, couple important, </a:t>
            </a:r>
            <a:r>
              <a:rPr lang="fr-FR" sz="1400" dirty="0">
                <a:solidFill>
                  <a:srgbClr val="FF0000"/>
                </a:solidFill>
                <a:latin typeface="Amasis MT Pro" panose="02040504050005020304" pitchFamily="18" charset="0"/>
              </a:rPr>
              <a:t>saturent et nécessitent un autre actionneur pour désaturer </a:t>
            </a:r>
          </a:p>
        </p:txBody>
      </p:sp>
      <p:pic>
        <p:nvPicPr>
          <p:cNvPr id="37" name="Image 36" descr="Une image contenant fan, métal, argent&#10;&#10;Description générée automatiquement">
            <a:extLst>
              <a:ext uri="{FF2B5EF4-FFF2-40B4-BE49-F238E27FC236}">
                <a16:creationId xmlns:a16="http://schemas.microsoft.com/office/drawing/2014/main" id="{8B0E1A34-F613-2B79-B3F6-6D4FE82D1B8A}"/>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6359826" y="3045407"/>
            <a:ext cx="1533326" cy="1533326"/>
          </a:xfrm>
          <a:prstGeom prst="rect">
            <a:avLst/>
          </a:prstGeom>
        </p:spPr>
      </p:pic>
      <p:pic>
        <p:nvPicPr>
          <p:cNvPr id="39" name="Image 38" descr="Une image contenant objets en métal, métal, Quincaillerie, verrouiller&#10;&#10;Description générée automatiquement">
            <a:extLst>
              <a:ext uri="{FF2B5EF4-FFF2-40B4-BE49-F238E27FC236}">
                <a16:creationId xmlns:a16="http://schemas.microsoft.com/office/drawing/2014/main" id="{66E4F9A8-F6E4-2D4A-5E36-2077776A535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59213" y="4821954"/>
            <a:ext cx="980026" cy="993211"/>
          </a:xfrm>
          <a:prstGeom prst="rect">
            <a:avLst/>
          </a:prstGeom>
        </p:spPr>
      </p:pic>
      <p:sp>
        <p:nvSpPr>
          <p:cNvPr id="40" name="ZoneTexte 39">
            <a:extLst>
              <a:ext uri="{FF2B5EF4-FFF2-40B4-BE49-F238E27FC236}">
                <a16:creationId xmlns:a16="http://schemas.microsoft.com/office/drawing/2014/main" id="{BE21FDFD-8E2D-E005-A40C-36334A166043}"/>
              </a:ext>
            </a:extLst>
          </p:cNvPr>
          <p:cNvSpPr txBox="1"/>
          <p:nvPr/>
        </p:nvSpPr>
        <p:spPr>
          <a:xfrm>
            <a:off x="7940053" y="4787363"/>
            <a:ext cx="3805598" cy="1015663"/>
          </a:xfrm>
          <a:prstGeom prst="rect">
            <a:avLst/>
          </a:prstGeom>
          <a:noFill/>
        </p:spPr>
        <p:txBody>
          <a:bodyPr wrap="square" rtlCol="0">
            <a:spAutoFit/>
          </a:bodyPr>
          <a:lstStyle/>
          <a:p>
            <a:pPr algn="ctr"/>
            <a:r>
              <a:rPr lang="fr-FR" dirty="0" err="1">
                <a:latin typeface="Amasis MT Pro" panose="02040504050005020304" pitchFamily="18" charset="0"/>
              </a:rPr>
              <a:t>Micro-propulseurs</a:t>
            </a:r>
            <a:endParaRPr lang="fr-FR" dirty="0">
              <a:latin typeface="Amasis MT Pro" panose="02040504050005020304" pitchFamily="18" charset="0"/>
            </a:endParaRPr>
          </a:p>
          <a:p>
            <a:pPr algn="ctr"/>
            <a:r>
              <a:rPr lang="fr-FR" sz="1400" dirty="0">
                <a:latin typeface="Amasis MT Pro" panose="02040504050005020304" pitchFamily="18" charset="0"/>
              </a:rPr>
              <a:t>Ejection de gaz froid</a:t>
            </a:r>
          </a:p>
          <a:p>
            <a:pPr algn="ctr"/>
            <a:r>
              <a:rPr lang="fr-FR" sz="1400" dirty="0">
                <a:solidFill>
                  <a:srgbClr val="00B050"/>
                </a:solidFill>
                <a:latin typeface="Amasis MT Pro" panose="02040504050005020304" pitchFamily="18" charset="0"/>
              </a:rPr>
              <a:t>Précision ++, couple important, </a:t>
            </a:r>
            <a:r>
              <a:rPr lang="fr-FR" sz="1400" dirty="0">
                <a:solidFill>
                  <a:srgbClr val="FF0000"/>
                </a:solidFill>
                <a:latin typeface="Amasis MT Pro" panose="02040504050005020304" pitchFamily="18" charset="0"/>
              </a:rPr>
              <a:t>lourd, carburant limité</a:t>
            </a:r>
          </a:p>
        </p:txBody>
      </p:sp>
      <p:sp>
        <p:nvSpPr>
          <p:cNvPr id="41" name="Rectangle : coins arrondis 40">
            <a:extLst>
              <a:ext uri="{FF2B5EF4-FFF2-40B4-BE49-F238E27FC236}">
                <a16:creationId xmlns:a16="http://schemas.microsoft.com/office/drawing/2014/main" id="{D1F7FBFB-CDF8-361F-9AC4-ED147961A488}"/>
              </a:ext>
            </a:extLst>
          </p:cNvPr>
          <p:cNvSpPr/>
          <p:nvPr/>
        </p:nvSpPr>
        <p:spPr>
          <a:xfrm>
            <a:off x="246045" y="1562805"/>
            <a:ext cx="11699909" cy="1305800"/>
          </a:xfrm>
          <a:prstGeom prst="roundRect">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ZoneTexte 43">
            <a:extLst>
              <a:ext uri="{FF2B5EF4-FFF2-40B4-BE49-F238E27FC236}">
                <a16:creationId xmlns:a16="http://schemas.microsoft.com/office/drawing/2014/main" id="{AD8D2D1B-3939-47AE-4832-FAB5BEBAD257}"/>
              </a:ext>
            </a:extLst>
          </p:cNvPr>
          <p:cNvSpPr txBox="1"/>
          <p:nvPr/>
        </p:nvSpPr>
        <p:spPr>
          <a:xfrm>
            <a:off x="9333889" y="1267187"/>
            <a:ext cx="2486660" cy="307777"/>
          </a:xfrm>
          <a:prstGeom prst="rect">
            <a:avLst/>
          </a:prstGeom>
          <a:noFill/>
        </p:spPr>
        <p:txBody>
          <a:bodyPr wrap="square" rtlCol="0">
            <a:spAutoFit/>
          </a:bodyPr>
          <a:lstStyle/>
          <a:p>
            <a:pPr algn="ctr"/>
            <a:r>
              <a:rPr lang="fr-FR" sz="1400" b="1" dirty="0">
                <a:solidFill>
                  <a:srgbClr val="00B050"/>
                </a:solidFill>
                <a:latin typeface="Amasis MT Pro" panose="02040504050005020304" pitchFamily="18" charset="0"/>
              </a:rPr>
              <a:t>Toujours sur des </a:t>
            </a:r>
            <a:r>
              <a:rPr lang="fr-FR" sz="1400" b="1" dirty="0" err="1">
                <a:solidFill>
                  <a:srgbClr val="00B050"/>
                </a:solidFill>
                <a:latin typeface="Amasis MT Pro" panose="02040504050005020304" pitchFamily="18" charset="0"/>
              </a:rPr>
              <a:t>CubeSats</a:t>
            </a:r>
            <a:endParaRPr lang="fr-FR" sz="1100" b="1" dirty="0">
              <a:solidFill>
                <a:srgbClr val="00B050"/>
              </a:solidFill>
              <a:latin typeface="Amasis MT Pro" panose="02040504050005020304" pitchFamily="18" charset="0"/>
            </a:endParaRPr>
          </a:p>
        </p:txBody>
      </p:sp>
      <p:sp>
        <p:nvSpPr>
          <p:cNvPr id="45" name="Rectangle : coins arrondis 44">
            <a:extLst>
              <a:ext uri="{FF2B5EF4-FFF2-40B4-BE49-F238E27FC236}">
                <a16:creationId xmlns:a16="http://schemas.microsoft.com/office/drawing/2014/main" id="{E861507E-3B90-15B6-27EF-7E51531F6A7A}"/>
              </a:ext>
            </a:extLst>
          </p:cNvPr>
          <p:cNvSpPr/>
          <p:nvPr/>
        </p:nvSpPr>
        <p:spPr>
          <a:xfrm>
            <a:off x="246045" y="3196626"/>
            <a:ext cx="11699909" cy="1197725"/>
          </a:xfrm>
          <a:prstGeom prst="roundRect">
            <a:avLst/>
          </a:prstGeom>
          <a:noFill/>
          <a:ln w="28575">
            <a:solidFill>
              <a:srgbClr val="F48B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solidFill>
                <a:srgbClr val="F48B0C"/>
              </a:solidFill>
            </a:endParaRPr>
          </a:p>
        </p:txBody>
      </p:sp>
      <p:sp>
        <p:nvSpPr>
          <p:cNvPr id="46" name="ZoneTexte 45">
            <a:extLst>
              <a:ext uri="{FF2B5EF4-FFF2-40B4-BE49-F238E27FC236}">
                <a16:creationId xmlns:a16="http://schemas.microsoft.com/office/drawing/2014/main" id="{571D9B08-6FCC-557D-E22A-0EED6466E498}"/>
              </a:ext>
            </a:extLst>
          </p:cNvPr>
          <p:cNvSpPr txBox="1"/>
          <p:nvPr/>
        </p:nvSpPr>
        <p:spPr>
          <a:xfrm>
            <a:off x="7769170" y="2908828"/>
            <a:ext cx="4206011" cy="307777"/>
          </a:xfrm>
          <a:prstGeom prst="rect">
            <a:avLst/>
          </a:prstGeom>
          <a:noFill/>
          <a:ln>
            <a:noFill/>
          </a:ln>
        </p:spPr>
        <p:txBody>
          <a:bodyPr wrap="square" rtlCol="0">
            <a:spAutoFit/>
          </a:bodyPr>
          <a:lstStyle/>
          <a:p>
            <a:pPr algn="ctr"/>
            <a:r>
              <a:rPr lang="fr-FR" sz="1400" b="1" dirty="0">
                <a:solidFill>
                  <a:srgbClr val="F48B0C"/>
                </a:solidFill>
                <a:latin typeface="Amasis MT Pro" panose="02040504050005020304" pitchFamily="18" charset="0"/>
              </a:rPr>
              <a:t>Souvent présents pour une meilleure précision</a:t>
            </a:r>
            <a:endParaRPr lang="fr-FR" sz="1100" b="1" dirty="0">
              <a:solidFill>
                <a:srgbClr val="F48B0C"/>
              </a:solidFill>
              <a:latin typeface="Amasis MT Pro" panose="02040504050005020304" pitchFamily="18" charset="0"/>
            </a:endParaRPr>
          </a:p>
        </p:txBody>
      </p:sp>
      <p:sp>
        <p:nvSpPr>
          <p:cNvPr id="47" name="Rectangle : coins arrondis 46">
            <a:extLst>
              <a:ext uri="{FF2B5EF4-FFF2-40B4-BE49-F238E27FC236}">
                <a16:creationId xmlns:a16="http://schemas.microsoft.com/office/drawing/2014/main" id="{C6683E80-AE63-CBBB-7C08-737ABF110083}"/>
              </a:ext>
            </a:extLst>
          </p:cNvPr>
          <p:cNvSpPr/>
          <p:nvPr/>
        </p:nvSpPr>
        <p:spPr>
          <a:xfrm>
            <a:off x="275272" y="4719698"/>
            <a:ext cx="11699909" cy="1197725"/>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solidFill>
                <a:srgbClr val="F48B0C"/>
              </a:solidFill>
            </a:endParaRPr>
          </a:p>
        </p:txBody>
      </p:sp>
      <p:sp>
        <p:nvSpPr>
          <p:cNvPr id="48" name="ZoneTexte 47">
            <a:extLst>
              <a:ext uri="{FF2B5EF4-FFF2-40B4-BE49-F238E27FC236}">
                <a16:creationId xmlns:a16="http://schemas.microsoft.com/office/drawing/2014/main" id="{DFE990A3-45BB-B449-F6AB-01BDB0B1E33D}"/>
              </a:ext>
            </a:extLst>
          </p:cNvPr>
          <p:cNvSpPr txBox="1"/>
          <p:nvPr/>
        </p:nvSpPr>
        <p:spPr>
          <a:xfrm>
            <a:off x="7692566" y="4422175"/>
            <a:ext cx="4206011" cy="307777"/>
          </a:xfrm>
          <a:prstGeom prst="rect">
            <a:avLst/>
          </a:prstGeom>
          <a:noFill/>
          <a:ln>
            <a:noFill/>
          </a:ln>
        </p:spPr>
        <p:txBody>
          <a:bodyPr wrap="square" rtlCol="0">
            <a:spAutoFit/>
          </a:bodyPr>
          <a:lstStyle/>
          <a:p>
            <a:pPr algn="r"/>
            <a:r>
              <a:rPr lang="fr-FR" sz="1400" b="1" dirty="0">
                <a:solidFill>
                  <a:srgbClr val="FF0000"/>
                </a:solidFill>
                <a:latin typeface="Amasis MT Pro" panose="02040504050005020304" pitchFamily="18" charset="0"/>
              </a:rPr>
              <a:t>Pour un besoin spécifique</a:t>
            </a:r>
            <a:endParaRPr lang="fr-FR" sz="1100" b="1" dirty="0">
              <a:solidFill>
                <a:srgbClr val="FF0000"/>
              </a:solidFill>
              <a:latin typeface="Amasis MT Pro" panose="02040504050005020304" pitchFamily="18" charset="0"/>
            </a:endParaRPr>
          </a:p>
        </p:txBody>
      </p:sp>
    </p:spTree>
    <p:extLst>
      <p:ext uri="{BB962C8B-B14F-4D97-AF65-F5344CB8AC3E}">
        <p14:creationId xmlns:p14="http://schemas.microsoft.com/office/powerpoint/2010/main" val="2133422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12</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Plateforme – </a:t>
            </a:r>
            <a:r>
              <a:rPr lang="fr-FR" sz="3600" b="1" dirty="0">
                <a:latin typeface="Amasis MT Pro" panose="020F0502020204030204" pitchFamily="18" charset="0"/>
              </a:rPr>
              <a:t>Détermination et contrôle d’orbite</a:t>
            </a:r>
            <a:endParaRPr lang="fr-FR" sz="4000" b="1" dirty="0">
              <a:latin typeface="Amasis MT Pro" panose="020F0502020204030204" pitchFamily="18" charset="0"/>
            </a:endParaRPr>
          </a:p>
        </p:txBody>
      </p:sp>
      <p:sp>
        <p:nvSpPr>
          <p:cNvPr id="8" name="ZoneTexte 7">
            <a:extLst>
              <a:ext uri="{FF2B5EF4-FFF2-40B4-BE49-F238E27FC236}">
                <a16:creationId xmlns:a16="http://schemas.microsoft.com/office/drawing/2014/main" id="{DBA64ABC-4717-C8AB-6051-59C5D9A655C1}"/>
              </a:ext>
            </a:extLst>
          </p:cNvPr>
          <p:cNvSpPr txBox="1"/>
          <p:nvPr/>
        </p:nvSpPr>
        <p:spPr>
          <a:xfrm>
            <a:off x="1049324" y="1152455"/>
            <a:ext cx="3345039" cy="461665"/>
          </a:xfrm>
          <a:prstGeom prst="rect">
            <a:avLst/>
          </a:prstGeom>
          <a:noFill/>
        </p:spPr>
        <p:txBody>
          <a:bodyPr wrap="square" rtlCol="0">
            <a:spAutoFit/>
          </a:bodyPr>
          <a:lstStyle/>
          <a:p>
            <a:pPr algn="ctr"/>
            <a:r>
              <a:rPr lang="fr-FR" sz="2400" b="1" u="sng" dirty="0">
                <a:latin typeface="Amasis MT Pro" panose="02040504050005020304" pitchFamily="18" charset="0"/>
              </a:rPr>
              <a:t>Capteurs</a:t>
            </a:r>
            <a:endParaRPr lang="fr-FR" sz="2400" dirty="0">
              <a:latin typeface="Amasis MT Pro" panose="02040504050005020304" pitchFamily="18" charset="0"/>
            </a:endParaRPr>
          </a:p>
        </p:txBody>
      </p:sp>
      <p:sp>
        <p:nvSpPr>
          <p:cNvPr id="11" name="ZoneTexte 10">
            <a:extLst>
              <a:ext uri="{FF2B5EF4-FFF2-40B4-BE49-F238E27FC236}">
                <a16:creationId xmlns:a16="http://schemas.microsoft.com/office/drawing/2014/main" id="{B0070943-4295-4721-545C-5EB24E915B11}"/>
              </a:ext>
            </a:extLst>
          </p:cNvPr>
          <p:cNvSpPr txBox="1"/>
          <p:nvPr/>
        </p:nvSpPr>
        <p:spPr>
          <a:xfrm>
            <a:off x="6629019" y="1123586"/>
            <a:ext cx="4870704" cy="461665"/>
          </a:xfrm>
          <a:prstGeom prst="rect">
            <a:avLst/>
          </a:prstGeom>
          <a:noFill/>
        </p:spPr>
        <p:txBody>
          <a:bodyPr wrap="square" rtlCol="0">
            <a:spAutoFit/>
          </a:bodyPr>
          <a:lstStyle/>
          <a:p>
            <a:pPr algn="ctr"/>
            <a:r>
              <a:rPr lang="fr-FR" sz="2400" b="1" u="sng" dirty="0">
                <a:latin typeface="Amasis MT Pro" panose="02040504050005020304" pitchFamily="18" charset="0"/>
              </a:rPr>
              <a:t>Actionneurs</a:t>
            </a:r>
            <a:endParaRPr lang="fr-FR" dirty="0">
              <a:latin typeface="Amasis MT Pro" panose="02040504050005020304" pitchFamily="18" charset="0"/>
            </a:endParaRPr>
          </a:p>
        </p:txBody>
      </p:sp>
      <p:cxnSp>
        <p:nvCxnSpPr>
          <p:cNvPr id="17" name="Connecteur droit 16">
            <a:extLst>
              <a:ext uri="{FF2B5EF4-FFF2-40B4-BE49-F238E27FC236}">
                <a16:creationId xmlns:a16="http://schemas.microsoft.com/office/drawing/2014/main" id="{B2E4FFEB-4239-3090-0C17-EBD3E98C2783}"/>
              </a:ext>
            </a:extLst>
          </p:cNvPr>
          <p:cNvCxnSpPr>
            <a:cxnSpLocks/>
          </p:cNvCxnSpPr>
          <p:nvPr/>
        </p:nvCxnSpPr>
        <p:spPr>
          <a:xfrm>
            <a:off x="6000991" y="1585251"/>
            <a:ext cx="0" cy="4532085"/>
          </a:xfrm>
          <a:prstGeom prst="line">
            <a:avLst/>
          </a:prstGeom>
          <a:ln w="38100">
            <a:prstDash val="dash"/>
          </a:ln>
        </p:spPr>
        <p:style>
          <a:lnRef idx="2">
            <a:schemeClr val="dk1"/>
          </a:lnRef>
          <a:fillRef idx="0">
            <a:schemeClr val="dk1"/>
          </a:fillRef>
          <a:effectRef idx="1">
            <a:schemeClr val="dk1"/>
          </a:effectRef>
          <a:fontRef idx="minor">
            <a:schemeClr val="tx1"/>
          </a:fontRef>
        </p:style>
      </p:cxnSp>
      <p:sp>
        <p:nvSpPr>
          <p:cNvPr id="22" name="ZoneTexte 21">
            <a:extLst>
              <a:ext uri="{FF2B5EF4-FFF2-40B4-BE49-F238E27FC236}">
                <a16:creationId xmlns:a16="http://schemas.microsoft.com/office/drawing/2014/main" id="{722E6B34-0C99-B01C-F875-7E7CCBE2FFC1}"/>
              </a:ext>
            </a:extLst>
          </p:cNvPr>
          <p:cNvSpPr txBox="1"/>
          <p:nvPr/>
        </p:nvSpPr>
        <p:spPr>
          <a:xfrm>
            <a:off x="1630157" y="4325136"/>
            <a:ext cx="4181596" cy="800219"/>
          </a:xfrm>
          <a:prstGeom prst="rect">
            <a:avLst/>
          </a:prstGeom>
          <a:noFill/>
        </p:spPr>
        <p:txBody>
          <a:bodyPr wrap="square" rtlCol="0">
            <a:spAutoFit/>
          </a:bodyPr>
          <a:lstStyle/>
          <a:p>
            <a:pPr algn="ctr"/>
            <a:r>
              <a:rPr lang="fr-FR" dirty="0">
                <a:latin typeface="Amasis MT Pro" panose="02040504050005020304" pitchFamily="18" charset="0"/>
              </a:rPr>
              <a:t>Capteur GNSS</a:t>
            </a:r>
          </a:p>
          <a:p>
            <a:pPr algn="ctr"/>
            <a:r>
              <a:rPr lang="fr-FR" sz="1400" dirty="0">
                <a:latin typeface="Amasis MT Pro" panose="02040504050005020304" pitchFamily="18" charset="0"/>
              </a:rPr>
              <a:t>Positionnement par satellite GPS, Galileo, </a:t>
            </a:r>
            <a:r>
              <a:rPr lang="fr-FR" sz="1400" dirty="0" err="1">
                <a:latin typeface="Amasis MT Pro" panose="02040504050005020304" pitchFamily="18" charset="0"/>
              </a:rPr>
              <a:t>Glonass</a:t>
            </a:r>
            <a:r>
              <a:rPr lang="fr-FR" sz="1400" dirty="0">
                <a:latin typeface="Amasis MT Pro" panose="02040504050005020304" pitchFamily="18" charset="0"/>
              </a:rPr>
              <a:t>…</a:t>
            </a:r>
          </a:p>
          <a:p>
            <a:pPr algn="ctr"/>
            <a:r>
              <a:rPr lang="fr-FR" sz="1400" dirty="0">
                <a:solidFill>
                  <a:srgbClr val="00B050"/>
                </a:solidFill>
                <a:latin typeface="Amasis MT Pro" panose="02040504050005020304" pitchFamily="18" charset="0"/>
              </a:rPr>
              <a:t>Précision +++, mesure de position et de vitesse</a:t>
            </a:r>
            <a:endParaRPr lang="fr-FR" sz="1400" dirty="0">
              <a:solidFill>
                <a:srgbClr val="FF0000"/>
              </a:solidFill>
              <a:latin typeface="Amasis MT Pro" panose="02040504050005020304" pitchFamily="18" charset="0"/>
            </a:endParaRPr>
          </a:p>
        </p:txBody>
      </p:sp>
      <p:sp>
        <p:nvSpPr>
          <p:cNvPr id="26" name="ZoneTexte 25">
            <a:extLst>
              <a:ext uri="{FF2B5EF4-FFF2-40B4-BE49-F238E27FC236}">
                <a16:creationId xmlns:a16="http://schemas.microsoft.com/office/drawing/2014/main" id="{4C914C2C-6193-6294-D50A-05D117867D64}"/>
              </a:ext>
            </a:extLst>
          </p:cNvPr>
          <p:cNvSpPr txBox="1"/>
          <p:nvPr/>
        </p:nvSpPr>
        <p:spPr>
          <a:xfrm>
            <a:off x="1721639" y="2685889"/>
            <a:ext cx="4191407" cy="800219"/>
          </a:xfrm>
          <a:prstGeom prst="rect">
            <a:avLst/>
          </a:prstGeom>
          <a:noFill/>
        </p:spPr>
        <p:txBody>
          <a:bodyPr wrap="square" rtlCol="0">
            <a:spAutoFit/>
          </a:bodyPr>
          <a:lstStyle/>
          <a:p>
            <a:pPr algn="ctr"/>
            <a:r>
              <a:rPr lang="fr-FR" dirty="0">
                <a:latin typeface="Amasis MT Pro" panose="02040504050005020304" pitchFamily="18" charset="0"/>
              </a:rPr>
              <a:t>Mesures depuis le sol </a:t>
            </a:r>
          </a:p>
          <a:p>
            <a:pPr algn="ctr"/>
            <a:r>
              <a:rPr lang="fr-FR" sz="1400" dirty="0">
                <a:latin typeface="Amasis MT Pro" panose="02040504050005020304" pitchFamily="18" charset="0"/>
              </a:rPr>
              <a:t>Distance et vitesse par Doppler</a:t>
            </a:r>
          </a:p>
          <a:p>
            <a:pPr algn="ctr"/>
            <a:r>
              <a:rPr lang="fr-FR" sz="1400" dirty="0">
                <a:solidFill>
                  <a:srgbClr val="F48B0C"/>
                </a:solidFill>
                <a:latin typeface="Amasis MT Pro" panose="02040504050005020304" pitchFamily="18" charset="0"/>
              </a:rPr>
              <a:t>Précision +, </a:t>
            </a:r>
            <a:r>
              <a:rPr lang="fr-FR" sz="1400" dirty="0">
                <a:solidFill>
                  <a:srgbClr val="00B050"/>
                </a:solidFill>
                <a:latin typeface="Amasis MT Pro" panose="02040504050005020304" pitchFamily="18" charset="0"/>
              </a:rPr>
              <a:t>fonctionne grâce aux communications</a:t>
            </a:r>
            <a:endParaRPr lang="fr-FR" sz="1400" dirty="0">
              <a:solidFill>
                <a:srgbClr val="F48B0C"/>
              </a:solidFill>
              <a:latin typeface="Amasis MT Pro" panose="02040504050005020304" pitchFamily="18" charset="0"/>
            </a:endParaRPr>
          </a:p>
        </p:txBody>
      </p:sp>
      <p:sp>
        <p:nvSpPr>
          <p:cNvPr id="40" name="ZoneTexte 39">
            <a:extLst>
              <a:ext uri="{FF2B5EF4-FFF2-40B4-BE49-F238E27FC236}">
                <a16:creationId xmlns:a16="http://schemas.microsoft.com/office/drawing/2014/main" id="{BE21FDFD-8E2D-E005-A40C-36334A166043}"/>
              </a:ext>
            </a:extLst>
          </p:cNvPr>
          <p:cNvSpPr txBox="1"/>
          <p:nvPr/>
        </p:nvSpPr>
        <p:spPr>
          <a:xfrm>
            <a:off x="8019583" y="4451416"/>
            <a:ext cx="3593587" cy="1015663"/>
          </a:xfrm>
          <a:prstGeom prst="rect">
            <a:avLst/>
          </a:prstGeom>
          <a:noFill/>
        </p:spPr>
        <p:txBody>
          <a:bodyPr wrap="square" rtlCol="0">
            <a:spAutoFit/>
          </a:bodyPr>
          <a:lstStyle/>
          <a:p>
            <a:pPr algn="ctr"/>
            <a:r>
              <a:rPr lang="fr-FR" dirty="0">
                <a:latin typeface="Amasis MT Pro" panose="02040504050005020304" pitchFamily="18" charset="0"/>
              </a:rPr>
              <a:t>Propulseur ionique</a:t>
            </a:r>
          </a:p>
          <a:p>
            <a:pPr algn="ctr"/>
            <a:r>
              <a:rPr lang="fr-FR" sz="1400" dirty="0">
                <a:latin typeface="Amasis MT Pro" panose="02040504050005020304" pitchFamily="18" charset="0"/>
              </a:rPr>
              <a:t>Ejection de plasma accéléré</a:t>
            </a:r>
          </a:p>
          <a:p>
            <a:pPr algn="ctr"/>
            <a:r>
              <a:rPr lang="fr-FR" sz="1400" dirty="0">
                <a:solidFill>
                  <a:srgbClr val="FF0000"/>
                </a:solidFill>
                <a:latin typeface="Amasis MT Pro" panose="02040504050005020304" pitchFamily="18" charset="0"/>
              </a:rPr>
              <a:t>Lourd, carburant limité, génération de chaleur, consommation électrique</a:t>
            </a:r>
          </a:p>
        </p:txBody>
      </p:sp>
      <p:sp>
        <p:nvSpPr>
          <p:cNvPr id="41" name="Rectangle : coins arrondis 40">
            <a:extLst>
              <a:ext uri="{FF2B5EF4-FFF2-40B4-BE49-F238E27FC236}">
                <a16:creationId xmlns:a16="http://schemas.microsoft.com/office/drawing/2014/main" id="{D1F7FBFB-CDF8-361F-9AC4-ED147961A488}"/>
              </a:ext>
            </a:extLst>
          </p:cNvPr>
          <p:cNvSpPr/>
          <p:nvPr/>
        </p:nvSpPr>
        <p:spPr>
          <a:xfrm>
            <a:off x="246046" y="2455860"/>
            <a:ext cx="5565708" cy="1305800"/>
          </a:xfrm>
          <a:prstGeom prst="roundRect">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ZoneTexte 43">
            <a:extLst>
              <a:ext uri="{FF2B5EF4-FFF2-40B4-BE49-F238E27FC236}">
                <a16:creationId xmlns:a16="http://schemas.microsoft.com/office/drawing/2014/main" id="{AD8D2D1B-3939-47AE-4832-FAB5BEBAD257}"/>
              </a:ext>
            </a:extLst>
          </p:cNvPr>
          <p:cNvSpPr txBox="1"/>
          <p:nvPr/>
        </p:nvSpPr>
        <p:spPr>
          <a:xfrm>
            <a:off x="182880" y="2179590"/>
            <a:ext cx="2486660" cy="307777"/>
          </a:xfrm>
          <a:prstGeom prst="rect">
            <a:avLst/>
          </a:prstGeom>
          <a:noFill/>
        </p:spPr>
        <p:txBody>
          <a:bodyPr wrap="square" rtlCol="0">
            <a:spAutoFit/>
          </a:bodyPr>
          <a:lstStyle/>
          <a:p>
            <a:pPr algn="ctr"/>
            <a:r>
              <a:rPr lang="fr-FR" sz="1400" b="1" dirty="0">
                <a:solidFill>
                  <a:srgbClr val="00B050"/>
                </a:solidFill>
                <a:latin typeface="Amasis MT Pro" panose="02040504050005020304" pitchFamily="18" charset="0"/>
              </a:rPr>
              <a:t>Toujours sur des </a:t>
            </a:r>
            <a:r>
              <a:rPr lang="fr-FR" sz="1400" b="1" dirty="0" err="1">
                <a:solidFill>
                  <a:srgbClr val="00B050"/>
                </a:solidFill>
                <a:latin typeface="Amasis MT Pro" panose="02040504050005020304" pitchFamily="18" charset="0"/>
              </a:rPr>
              <a:t>CubeSats</a:t>
            </a:r>
            <a:endParaRPr lang="fr-FR" sz="1100" b="1" dirty="0">
              <a:solidFill>
                <a:srgbClr val="00B050"/>
              </a:solidFill>
              <a:latin typeface="Amasis MT Pro" panose="02040504050005020304" pitchFamily="18" charset="0"/>
            </a:endParaRPr>
          </a:p>
        </p:txBody>
      </p:sp>
      <p:sp>
        <p:nvSpPr>
          <p:cNvPr id="45" name="Rectangle : coins arrondis 44">
            <a:extLst>
              <a:ext uri="{FF2B5EF4-FFF2-40B4-BE49-F238E27FC236}">
                <a16:creationId xmlns:a16="http://schemas.microsoft.com/office/drawing/2014/main" id="{E861507E-3B90-15B6-27EF-7E51531F6A7A}"/>
              </a:ext>
            </a:extLst>
          </p:cNvPr>
          <p:cNvSpPr/>
          <p:nvPr/>
        </p:nvSpPr>
        <p:spPr>
          <a:xfrm>
            <a:off x="246046" y="4089681"/>
            <a:ext cx="5565708" cy="1197725"/>
          </a:xfrm>
          <a:prstGeom prst="roundRect">
            <a:avLst/>
          </a:prstGeom>
          <a:noFill/>
          <a:ln w="28575">
            <a:solidFill>
              <a:srgbClr val="F48B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solidFill>
                <a:srgbClr val="F48B0C"/>
              </a:solidFill>
            </a:endParaRPr>
          </a:p>
        </p:txBody>
      </p:sp>
      <p:sp>
        <p:nvSpPr>
          <p:cNvPr id="46" name="ZoneTexte 45">
            <a:extLst>
              <a:ext uri="{FF2B5EF4-FFF2-40B4-BE49-F238E27FC236}">
                <a16:creationId xmlns:a16="http://schemas.microsoft.com/office/drawing/2014/main" id="{571D9B08-6FCC-557D-E22A-0EED6466E498}"/>
              </a:ext>
            </a:extLst>
          </p:cNvPr>
          <p:cNvSpPr txBox="1"/>
          <p:nvPr/>
        </p:nvSpPr>
        <p:spPr>
          <a:xfrm>
            <a:off x="182880" y="3797895"/>
            <a:ext cx="4206011" cy="307777"/>
          </a:xfrm>
          <a:prstGeom prst="rect">
            <a:avLst/>
          </a:prstGeom>
          <a:noFill/>
          <a:ln>
            <a:noFill/>
          </a:ln>
        </p:spPr>
        <p:txBody>
          <a:bodyPr wrap="square" rtlCol="0">
            <a:spAutoFit/>
          </a:bodyPr>
          <a:lstStyle/>
          <a:p>
            <a:pPr algn="ctr"/>
            <a:r>
              <a:rPr lang="fr-FR" sz="1400" b="1" dirty="0">
                <a:solidFill>
                  <a:srgbClr val="F48B0C"/>
                </a:solidFill>
                <a:latin typeface="Amasis MT Pro" panose="02040504050005020304" pitchFamily="18" charset="0"/>
              </a:rPr>
              <a:t>Souvent présents pour une meilleure précision</a:t>
            </a:r>
            <a:endParaRPr lang="fr-FR" sz="1100" b="1" dirty="0">
              <a:solidFill>
                <a:srgbClr val="F48B0C"/>
              </a:solidFill>
              <a:latin typeface="Amasis MT Pro" panose="02040504050005020304" pitchFamily="18" charset="0"/>
            </a:endParaRPr>
          </a:p>
        </p:txBody>
      </p:sp>
      <p:sp>
        <p:nvSpPr>
          <p:cNvPr id="47" name="Rectangle : coins arrondis 46">
            <a:extLst>
              <a:ext uri="{FF2B5EF4-FFF2-40B4-BE49-F238E27FC236}">
                <a16:creationId xmlns:a16="http://schemas.microsoft.com/office/drawing/2014/main" id="{C6683E80-AE63-CBBB-7C08-737ABF110083}"/>
              </a:ext>
            </a:extLst>
          </p:cNvPr>
          <p:cNvSpPr/>
          <p:nvPr/>
        </p:nvSpPr>
        <p:spPr>
          <a:xfrm>
            <a:off x="6308912" y="2209860"/>
            <a:ext cx="5674960" cy="3483846"/>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solidFill>
                <a:srgbClr val="F48B0C"/>
              </a:solidFill>
            </a:endParaRPr>
          </a:p>
        </p:txBody>
      </p:sp>
      <p:sp>
        <p:nvSpPr>
          <p:cNvPr id="48" name="ZoneTexte 47">
            <a:extLst>
              <a:ext uri="{FF2B5EF4-FFF2-40B4-BE49-F238E27FC236}">
                <a16:creationId xmlns:a16="http://schemas.microsoft.com/office/drawing/2014/main" id="{DFE990A3-45BB-B449-F6AB-01BDB0B1E33D}"/>
              </a:ext>
            </a:extLst>
          </p:cNvPr>
          <p:cNvSpPr txBox="1"/>
          <p:nvPr/>
        </p:nvSpPr>
        <p:spPr>
          <a:xfrm>
            <a:off x="7619499" y="1891811"/>
            <a:ext cx="4206011" cy="307777"/>
          </a:xfrm>
          <a:prstGeom prst="rect">
            <a:avLst/>
          </a:prstGeom>
          <a:noFill/>
          <a:ln>
            <a:noFill/>
          </a:ln>
        </p:spPr>
        <p:txBody>
          <a:bodyPr wrap="square" rtlCol="0">
            <a:spAutoFit/>
          </a:bodyPr>
          <a:lstStyle/>
          <a:p>
            <a:pPr algn="r"/>
            <a:r>
              <a:rPr lang="fr-FR" sz="1400" b="1" dirty="0">
                <a:solidFill>
                  <a:srgbClr val="FF0000"/>
                </a:solidFill>
                <a:latin typeface="Amasis MT Pro" panose="02040504050005020304" pitchFamily="18" charset="0"/>
              </a:rPr>
              <a:t>Pour un besoin spécifique</a:t>
            </a:r>
            <a:endParaRPr lang="fr-FR" sz="1100" b="1" dirty="0">
              <a:solidFill>
                <a:srgbClr val="FF0000"/>
              </a:solidFill>
              <a:latin typeface="Amasis MT Pro" panose="02040504050005020304" pitchFamily="18" charset="0"/>
            </a:endParaRPr>
          </a:p>
        </p:txBody>
      </p:sp>
      <p:pic>
        <p:nvPicPr>
          <p:cNvPr id="7" name="Image 6" descr="Une image contenant Composant électronique, Composant de circuit, Composant de circuit passif, Appareils électroniques&#10;&#10;Description générée automatiquement">
            <a:extLst>
              <a:ext uri="{FF2B5EF4-FFF2-40B4-BE49-F238E27FC236}">
                <a16:creationId xmlns:a16="http://schemas.microsoft.com/office/drawing/2014/main" id="{49156695-B41A-D55D-D6D4-F8608588F2F9}"/>
              </a:ext>
            </a:extLst>
          </p:cNvPr>
          <p:cNvPicPr>
            <a:picLocks noChangeAspect="1"/>
          </p:cNvPicPr>
          <p:nvPr/>
        </p:nvPicPr>
        <p:blipFill rotWithShape="1">
          <a:blip r:embed="rId2">
            <a:extLst>
              <a:ext uri="{28A0092B-C50C-407E-A947-70E740481C1C}">
                <a14:useLocalDpi xmlns:a14="http://schemas.microsoft.com/office/drawing/2010/main" val="0"/>
              </a:ext>
            </a:extLst>
          </a:blip>
          <a:srcRect r="48908"/>
          <a:stretch/>
        </p:blipFill>
        <p:spPr>
          <a:xfrm>
            <a:off x="527294" y="4225831"/>
            <a:ext cx="956048" cy="1032297"/>
          </a:xfrm>
          <a:prstGeom prst="rect">
            <a:avLst/>
          </a:prstGeom>
        </p:spPr>
      </p:pic>
      <p:pic>
        <p:nvPicPr>
          <p:cNvPr id="10" name="Image 9" descr="Une image contenant antenne&#10;&#10;Description générée automatiquement">
            <a:extLst>
              <a:ext uri="{FF2B5EF4-FFF2-40B4-BE49-F238E27FC236}">
                <a16:creationId xmlns:a16="http://schemas.microsoft.com/office/drawing/2014/main" id="{7785BBF2-4A26-383A-F9A1-0B9E5B0437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217" y="2609031"/>
            <a:ext cx="1467165" cy="987100"/>
          </a:xfrm>
          <a:prstGeom prst="rect">
            <a:avLst/>
          </a:prstGeom>
        </p:spPr>
      </p:pic>
      <p:pic>
        <p:nvPicPr>
          <p:cNvPr id="13" name="Image 12" descr="Une image contenant caméra, Appareils électroniques&#10;&#10;Description générée automatiquement">
            <a:extLst>
              <a:ext uri="{FF2B5EF4-FFF2-40B4-BE49-F238E27FC236}">
                <a16:creationId xmlns:a16="http://schemas.microsoft.com/office/drawing/2014/main" id="{5167D428-0CF9-4DD7-56DD-62675CB5B4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6097" y="4505269"/>
            <a:ext cx="1315087" cy="995082"/>
          </a:xfrm>
          <a:prstGeom prst="rect">
            <a:avLst/>
          </a:prstGeom>
        </p:spPr>
      </p:pic>
      <p:sp>
        <p:nvSpPr>
          <p:cNvPr id="19" name="ZoneTexte 18">
            <a:extLst>
              <a:ext uri="{FF2B5EF4-FFF2-40B4-BE49-F238E27FC236}">
                <a16:creationId xmlns:a16="http://schemas.microsoft.com/office/drawing/2014/main" id="{0E11CBF4-5A23-4B9A-75CA-167AA83BFAAB}"/>
              </a:ext>
            </a:extLst>
          </p:cNvPr>
          <p:cNvSpPr txBox="1"/>
          <p:nvPr/>
        </p:nvSpPr>
        <p:spPr>
          <a:xfrm>
            <a:off x="8390285" y="3424571"/>
            <a:ext cx="3593587" cy="800219"/>
          </a:xfrm>
          <a:prstGeom prst="rect">
            <a:avLst/>
          </a:prstGeom>
          <a:noFill/>
        </p:spPr>
        <p:txBody>
          <a:bodyPr wrap="square" rtlCol="0">
            <a:spAutoFit/>
          </a:bodyPr>
          <a:lstStyle/>
          <a:p>
            <a:pPr algn="ctr"/>
            <a:r>
              <a:rPr lang="fr-FR" dirty="0">
                <a:latin typeface="Amasis MT Pro" panose="02040504050005020304" pitchFamily="18" charset="0"/>
              </a:rPr>
              <a:t>Voile solaire</a:t>
            </a:r>
          </a:p>
          <a:p>
            <a:pPr algn="ctr"/>
            <a:r>
              <a:rPr lang="fr-FR" sz="1400" dirty="0">
                <a:latin typeface="Amasis MT Pro" panose="02040504050005020304" pitchFamily="18" charset="0"/>
              </a:rPr>
              <a:t>Propulsion grâce au vent solaire</a:t>
            </a:r>
          </a:p>
          <a:p>
            <a:pPr algn="ctr"/>
            <a:r>
              <a:rPr lang="fr-FR" sz="1400" dirty="0">
                <a:solidFill>
                  <a:srgbClr val="FF0000"/>
                </a:solidFill>
                <a:latin typeface="Amasis MT Pro" panose="02040504050005020304" pitchFamily="18" charset="0"/>
              </a:rPr>
              <a:t>Volumineux, faible poussée, faible contrôle</a:t>
            </a:r>
          </a:p>
        </p:txBody>
      </p:sp>
      <p:pic>
        <p:nvPicPr>
          <p:cNvPr id="23" name="Image 22">
            <a:extLst>
              <a:ext uri="{FF2B5EF4-FFF2-40B4-BE49-F238E27FC236}">
                <a16:creationId xmlns:a16="http://schemas.microsoft.com/office/drawing/2014/main" id="{0EFF691B-F19B-EDF6-E05F-E5E9088D71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04127" y="2673407"/>
            <a:ext cx="2089404" cy="1390257"/>
          </a:xfrm>
          <a:prstGeom prst="rect">
            <a:avLst/>
          </a:prstGeom>
        </p:spPr>
      </p:pic>
      <p:sp>
        <p:nvSpPr>
          <p:cNvPr id="24" name="ZoneTexte 23">
            <a:extLst>
              <a:ext uri="{FF2B5EF4-FFF2-40B4-BE49-F238E27FC236}">
                <a16:creationId xmlns:a16="http://schemas.microsoft.com/office/drawing/2014/main" id="{79BA7F06-B0EA-03C7-1DB6-23468ADD26DF}"/>
              </a:ext>
            </a:extLst>
          </p:cNvPr>
          <p:cNvSpPr txBox="1"/>
          <p:nvPr/>
        </p:nvSpPr>
        <p:spPr>
          <a:xfrm>
            <a:off x="8493531" y="2379030"/>
            <a:ext cx="3270092" cy="1015663"/>
          </a:xfrm>
          <a:prstGeom prst="rect">
            <a:avLst/>
          </a:prstGeom>
          <a:noFill/>
        </p:spPr>
        <p:txBody>
          <a:bodyPr wrap="square" rtlCol="0">
            <a:spAutoFit/>
          </a:bodyPr>
          <a:lstStyle/>
          <a:p>
            <a:pPr algn="ctr"/>
            <a:r>
              <a:rPr lang="fr-FR" dirty="0">
                <a:latin typeface="Amasis MT Pro" panose="02040504050005020304" pitchFamily="18" charset="0"/>
              </a:rPr>
              <a:t>Voile de trainée</a:t>
            </a:r>
          </a:p>
          <a:p>
            <a:pPr algn="ctr"/>
            <a:r>
              <a:rPr lang="fr-FR" sz="1400" dirty="0">
                <a:latin typeface="Amasis MT Pro" panose="02040504050005020304" pitchFamily="18" charset="0"/>
              </a:rPr>
              <a:t>Désorbitation accélérée grâce à la traînée atmosphérique</a:t>
            </a:r>
          </a:p>
          <a:p>
            <a:pPr algn="ctr"/>
            <a:r>
              <a:rPr lang="fr-FR" sz="1400" dirty="0">
                <a:solidFill>
                  <a:srgbClr val="FF0000"/>
                </a:solidFill>
                <a:latin typeface="Amasis MT Pro" panose="02040504050005020304" pitchFamily="18" charset="0"/>
              </a:rPr>
              <a:t>Volumineux, aucun contrôle</a:t>
            </a:r>
          </a:p>
        </p:txBody>
      </p:sp>
    </p:spTree>
    <p:extLst>
      <p:ext uri="{BB962C8B-B14F-4D97-AF65-F5344CB8AC3E}">
        <p14:creationId xmlns:p14="http://schemas.microsoft.com/office/powerpoint/2010/main" val="162799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13</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Plateforme – Communications (COM)</a:t>
            </a:r>
          </a:p>
        </p:txBody>
      </p:sp>
      <p:sp>
        <p:nvSpPr>
          <p:cNvPr id="3" name="ZoneTexte 2">
            <a:extLst>
              <a:ext uri="{FF2B5EF4-FFF2-40B4-BE49-F238E27FC236}">
                <a16:creationId xmlns:a16="http://schemas.microsoft.com/office/drawing/2014/main" id="{DA2B304A-60FD-1B57-FB27-00B6332A69B8}"/>
              </a:ext>
            </a:extLst>
          </p:cNvPr>
          <p:cNvSpPr txBox="1"/>
          <p:nvPr/>
        </p:nvSpPr>
        <p:spPr>
          <a:xfrm>
            <a:off x="450397" y="959773"/>
            <a:ext cx="11291205" cy="2308324"/>
          </a:xfrm>
          <a:prstGeom prst="rect">
            <a:avLst/>
          </a:prstGeom>
          <a:noFill/>
        </p:spPr>
        <p:txBody>
          <a:bodyPr wrap="square" rtlCol="0">
            <a:spAutoFit/>
          </a:bodyPr>
          <a:lstStyle/>
          <a:p>
            <a:pPr algn="just"/>
            <a:r>
              <a:rPr lang="fr-FR" dirty="0">
                <a:latin typeface="Amasis MT Pro" panose="02040504050005020304" pitchFamily="18" charset="0"/>
              </a:rPr>
              <a:t>Un satellite doit pouvoir communiquer avec le sol pour recevoir des commandes (télécommandes, TC), partager son état de santé (télémétrie, TM) et transmettre ses données scientifiques. Pour ce faire, il doit être équipe d’une antenne et d’un transpondeur (composant qui transforme un message en signal pour l’antenne, et </a:t>
            </a:r>
            <a:r>
              <a:rPr lang="fr-FR" i="1" dirty="0">
                <a:latin typeface="Amasis MT Pro" panose="02040504050005020304" pitchFamily="18" charset="0"/>
              </a:rPr>
              <a:t>vice versa</a:t>
            </a:r>
            <a:r>
              <a:rPr lang="fr-FR" dirty="0">
                <a:latin typeface="Amasis MT Pro" panose="02040504050005020304" pitchFamily="18" charset="0"/>
              </a:rPr>
              <a:t>). Il existe plusieurs bandes de fréquences qui offrent plus ou moins de débit, au prix de la complexité de (dé)modulation et de la consommation électrique. Les stations sol qui communiquent avec le satellite doivent être compatibles aux bandes du satellite. </a:t>
            </a:r>
            <a:r>
              <a:rPr lang="fr-FR" b="1" dirty="0">
                <a:latin typeface="Amasis MT Pro" panose="02040504050005020304" pitchFamily="18" charset="0"/>
              </a:rPr>
              <a:t>Le satellite ne peut communiquer avec les stations sol que lorsqu’il passe au-dessus.</a:t>
            </a:r>
            <a:r>
              <a:rPr lang="fr-FR" dirty="0">
                <a:latin typeface="Amasis MT Pro" panose="02040504050005020304" pitchFamily="18" charset="0"/>
              </a:rPr>
              <a:t> Il faut donc prévoir les passages pour télécharger les données et la TM du satellite et lui envoyer les TC nécessaires.</a:t>
            </a:r>
            <a:endParaRPr lang="fr-FR" b="1" dirty="0">
              <a:latin typeface="Amasis MT Pro" panose="02040504050005020304" pitchFamily="18" charset="0"/>
            </a:endParaRPr>
          </a:p>
        </p:txBody>
      </p:sp>
      <p:pic>
        <p:nvPicPr>
          <p:cNvPr id="15" name="Image 14" descr="Une image contenant Appareils électroniques, Composant électronique, Composant de circuit, Composant de circuit passif&#10;&#10;Description générée automatiquement">
            <a:extLst>
              <a:ext uri="{FF2B5EF4-FFF2-40B4-BE49-F238E27FC236}">
                <a16:creationId xmlns:a16="http://schemas.microsoft.com/office/drawing/2014/main" id="{875F06C9-9B4B-A9EA-689D-2B6CC8ADB4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450796"/>
            <a:ext cx="4044797" cy="2371470"/>
          </a:xfrm>
          <a:prstGeom prst="rect">
            <a:avLst/>
          </a:prstGeom>
        </p:spPr>
      </p:pic>
      <p:sp>
        <p:nvSpPr>
          <p:cNvPr id="16" name="ZoneTexte 15">
            <a:extLst>
              <a:ext uri="{FF2B5EF4-FFF2-40B4-BE49-F238E27FC236}">
                <a16:creationId xmlns:a16="http://schemas.microsoft.com/office/drawing/2014/main" id="{613A94A3-E1C2-5E01-9531-248C2CF8EFC1}"/>
              </a:ext>
            </a:extLst>
          </p:cNvPr>
          <p:cNvSpPr txBox="1"/>
          <p:nvPr/>
        </p:nvSpPr>
        <p:spPr>
          <a:xfrm>
            <a:off x="924815" y="5757283"/>
            <a:ext cx="2560926" cy="338554"/>
          </a:xfrm>
          <a:prstGeom prst="rect">
            <a:avLst/>
          </a:prstGeom>
          <a:noFill/>
        </p:spPr>
        <p:txBody>
          <a:bodyPr wrap="square" rtlCol="0">
            <a:spAutoFit/>
          </a:bodyPr>
          <a:lstStyle/>
          <a:p>
            <a:pPr algn="ctr"/>
            <a:r>
              <a:rPr lang="fr-FR" sz="1600" i="1" dirty="0">
                <a:latin typeface="Amasis MT Pro" panose="02040504050005020304" pitchFamily="18" charset="0"/>
              </a:rPr>
              <a:t>Transpondeur bande S </a:t>
            </a:r>
          </a:p>
        </p:txBody>
      </p:sp>
      <p:pic>
        <p:nvPicPr>
          <p:cNvPr id="25" name="Image 24" descr="Une image contenant cercle, métal&#10;&#10;Description générée automatiquement">
            <a:extLst>
              <a:ext uri="{FF2B5EF4-FFF2-40B4-BE49-F238E27FC236}">
                <a16:creationId xmlns:a16="http://schemas.microsoft.com/office/drawing/2014/main" id="{993F5B4A-858D-91DB-5AAB-43D05258B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1385" y="3566816"/>
            <a:ext cx="1999455" cy="1999455"/>
          </a:xfrm>
          <a:prstGeom prst="rect">
            <a:avLst/>
          </a:prstGeom>
        </p:spPr>
      </p:pic>
      <p:sp>
        <p:nvSpPr>
          <p:cNvPr id="27" name="ZoneTexte 26">
            <a:extLst>
              <a:ext uri="{FF2B5EF4-FFF2-40B4-BE49-F238E27FC236}">
                <a16:creationId xmlns:a16="http://schemas.microsoft.com/office/drawing/2014/main" id="{67F923C2-94D3-879D-BBFD-FD1F838A0BD0}"/>
              </a:ext>
            </a:extLst>
          </p:cNvPr>
          <p:cNvSpPr txBox="1"/>
          <p:nvPr/>
        </p:nvSpPr>
        <p:spPr>
          <a:xfrm>
            <a:off x="4346548" y="5765453"/>
            <a:ext cx="2560926" cy="338554"/>
          </a:xfrm>
          <a:prstGeom prst="rect">
            <a:avLst/>
          </a:prstGeom>
          <a:noFill/>
        </p:spPr>
        <p:txBody>
          <a:bodyPr wrap="square" rtlCol="0">
            <a:spAutoFit/>
          </a:bodyPr>
          <a:lstStyle/>
          <a:p>
            <a:pPr algn="ctr"/>
            <a:r>
              <a:rPr lang="fr-FR" sz="1600" i="1" dirty="0">
                <a:latin typeface="Amasis MT Pro" panose="02040504050005020304" pitchFamily="18" charset="0"/>
              </a:rPr>
              <a:t>Antenne patch bande S </a:t>
            </a:r>
          </a:p>
        </p:txBody>
      </p:sp>
      <p:pic>
        <p:nvPicPr>
          <p:cNvPr id="29" name="Image 28" descr="Une image contenant antenne, art&#10;&#10;Description générée automatiquement">
            <a:extLst>
              <a:ext uri="{FF2B5EF4-FFF2-40B4-BE49-F238E27FC236}">
                <a16:creationId xmlns:a16="http://schemas.microsoft.com/office/drawing/2014/main" id="{0788D20D-B995-CC0E-E744-0F0CED9CA2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96666" y="3396460"/>
            <a:ext cx="3721142" cy="2480141"/>
          </a:xfrm>
          <a:prstGeom prst="rect">
            <a:avLst/>
          </a:prstGeom>
        </p:spPr>
      </p:pic>
      <p:sp>
        <p:nvSpPr>
          <p:cNvPr id="30" name="ZoneTexte 29">
            <a:extLst>
              <a:ext uri="{FF2B5EF4-FFF2-40B4-BE49-F238E27FC236}">
                <a16:creationId xmlns:a16="http://schemas.microsoft.com/office/drawing/2014/main" id="{BCD9C6C1-A14B-5263-608C-5AFAAB64F68B}"/>
              </a:ext>
            </a:extLst>
          </p:cNvPr>
          <p:cNvSpPr txBox="1"/>
          <p:nvPr/>
        </p:nvSpPr>
        <p:spPr>
          <a:xfrm>
            <a:off x="8028532" y="5801764"/>
            <a:ext cx="2871116" cy="338554"/>
          </a:xfrm>
          <a:prstGeom prst="rect">
            <a:avLst/>
          </a:prstGeom>
          <a:noFill/>
        </p:spPr>
        <p:txBody>
          <a:bodyPr wrap="square" rtlCol="0">
            <a:spAutoFit/>
          </a:bodyPr>
          <a:lstStyle/>
          <a:p>
            <a:pPr algn="ctr"/>
            <a:r>
              <a:rPr lang="fr-FR" sz="1600" i="1" dirty="0">
                <a:latin typeface="Amasis MT Pro" panose="02040504050005020304" pitchFamily="18" charset="0"/>
              </a:rPr>
              <a:t>Antenne déployable UHV/VHF </a:t>
            </a:r>
          </a:p>
        </p:txBody>
      </p:sp>
    </p:spTree>
    <p:extLst>
      <p:ext uri="{BB962C8B-B14F-4D97-AF65-F5344CB8AC3E}">
        <p14:creationId xmlns:p14="http://schemas.microsoft.com/office/powerpoint/2010/main" val="22133278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14</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Plateforme – Electric Power System (EPS)</a:t>
            </a:r>
          </a:p>
        </p:txBody>
      </p:sp>
      <p:sp>
        <p:nvSpPr>
          <p:cNvPr id="3" name="ZoneTexte 2">
            <a:extLst>
              <a:ext uri="{FF2B5EF4-FFF2-40B4-BE49-F238E27FC236}">
                <a16:creationId xmlns:a16="http://schemas.microsoft.com/office/drawing/2014/main" id="{DA2B304A-60FD-1B57-FB27-00B6332A69B8}"/>
              </a:ext>
            </a:extLst>
          </p:cNvPr>
          <p:cNvSpPr txBox="1"/>
          <p:nvPr/>
        </p:nvSpPr>
        <p:spPr>
          <a:xfrm>
            <a:off x="423318" y="960349"/>
            <a:ext cx="11345363" cy="2308324"/>
          </a:xfrm>
          <a:prstGeom prst="rect">
            <a:avLst/>
          </a:prstGeom>
          <a:noFill/>
        </p:spPr>
        <p:txBody>
          <a:bodyPr wrap="square" rtlCol="0">
            <a:spAutoFit/>
          </a:bodyPr>
          <a:lstStyle/>
          <a:p>
            <a:pPr algn="just"/>
            <a:r>
              <a:rPr lang="fr-FR" dirty="0">
                <a:latin typeface="Amasis MT Pro" panose="02040504050005020304" pitchFamily="18" charset="0"/>
              </a:rPr>
              <a:t>Dans l’espace, pas de prises électriques ! Un satellite s’alimente donc grâce à des panneaux solaires (photovoltaïques). </a:t>
            </a:r>
            <a:r>
              <a:rPr lang="fr-FR" b="1" dirty="0">
                <a:latin typeface="Amasis MT Pro" panose="02040504050005020304" pitchFamily="18" charset="0"/>
              </a:rPr>
              <a:t>Ils doivent être dimensionnés en fonction des besoins en puissance des composants du satellite.</a:t>
            </a:r>
            <a:r>
              <a:rPr lang="fr-FR" dirty="0">
                <a:latin typeface="Amasis MT Pro" panose="02040504050005020304" pitchFamily="18" charset="0"/>
              </a:rPr>
              <a:t> Puisqu’un satellite passe fréquemment dans l’ombre de la Terre, il a besoin de batteries pour continuer de s’alimenter dans ces phases d’éclipses. Elles doivent être dimensionnées en fonction des besoins du satellite. Une carte électronique, le </a:t>
            </a:r>
            <a:r>
              <a:rPr lang="fr-FR" i="1" dirty="0">
                <a:latin typeface="Amasis MT Pro" panose="02040504050005020304" pitchFamily="18" charset="0"/>
              </a:rPr>
              <a:t>Power Control and Distribution Unit</a:t>
            </a:r>
            <a:r>
              <a:rPr lang="fr-FR" dirty="0">
                <a:latin typeface="Amasis MT Pro" panose="02040504050005020304" pitchFamily="18" charset="0"/>
              </a:rPr>
              <a:t> ou PCDU, permet de faire le lien entre les tensions variables des panneaux solaires et des batteries et le reste du satellite qui nécessite une tension contrôlée. Cette carte doit également permettre de vider les batteries et déconnecter les panneaux solaires à la fin de la vie du satellite (cf. fin de vie d’un satellite).</a:t>
            </a:r>
            <a:endParaRPr lang="fr-FR" b="1" dirty="0">
              <a:latin typeface="Amasis MT Pro" panose="02040504050005020304" pitchFamily="18" charset="0"/>
            </a:endParaRPr>
          </a:p>
        </p:txBody>
      </p:sp>
      <p:sp>
        <p:nvSpPr>
          <p:cNvPr id="16" name="ZoneTexte 15">
            <a:extLst>
              <a:ext uri="{FF2B5EF4-FFF2-40B4-BE49-F238E27FC236}">
                <a16:creationId xmlns:a16="http://schemas.microsoft.com/office/drawing/2014/main" id="{613A94A3-E1C2-5E01-9531-248C2CF8EFC1}"/>
              </a:ext>
            </a:extLst>
          </p:cNvPr>
          <p:cNvSpPr txBox="1"/>
          <p:nvPr/>
        </p:nvSpPr>
        <p:spPr>
          <a:xfrm>
            <a:off x="388155" y="5051272"/>
            <a:ext cx="3035344" cy="338554"/>
          </a:xfrm>
          <a:prstGeom prst="rect">
            <a:avLst/>
          </a:prstGeom>
          <a:noFill/>
        </p:spPr>
        <p:txBody>
          <a:bodyPr wrap="square" rtlCol="0">
            <a:spAutoFit/>
          </a:bodyPr>
          <a:lstStyle/>
          <a:p>
            <a:pPr algn="ctr"/>
            <a:r>
              <a:rPr lang="fr-FR" sz="1600" i="1" dirty="0">
                <a:latin typeface="Amasis MT Pro" panose="02040504050005020304" pitchFamily="18" charset="0"/>
              </a:rPr>
              <a:t>Panneaux solaires</a:t>
            </a:r>
          </a:p>
        </p:txBody>
      </p:sp>
      <p:sp>
        <p:nvSpPr>
          <p:cNvPr id="27" name="ZoneTexte 26">
            <a:extLst>
              <a:ext uri="{FF2B5EF4-FFF2-40B4-BE49-F238E27FC236}">
                <a16:creationId xmlns:a16="http://schemas.microsoft.com/office/drawing/2014/main" id="{67F923C2-94D3-879D-BBFD-FD1F838A0BD0}"/>
              </a:ext>
            </a:extLst>
          </p:cNvPr>
          <p:cNvSpPr txBox="1"/>
          <p:nvPr/>
        </p:nvSpPr>
        <p:spPr>
          <a:xfrm>
            <a:off x="4699453" y="4374094"/>
            <a:ext cx="2560926" cy="338554"/>
          </a:xfrm>
          <a:prstGeom prst="rect">
            <a:avLst/>
          </a:prstGeom>
          <a:noFill/>
        </p:spPr>
        <p:txBody>
          <a:bodyPr wrap="square" rtlCol="0">
            <a:spAutoFit/>
          </a:bodyPr>
          <a:lstStyle/>
          <a:p>
            <a:pPr algn="ctr"/>
            <a:r>
              <a:rPr lang="fr-FR" sz="1600" i="1" dirty="0">
                <a:latin typeface="Amasis MT Pro" panose="02040504050005020304" pitchFamily="18" charset="0"/>
              </a:rPr>
              <a:t>Batterie</a:t>
            </a:r>
          </a:p>
        </p:txBody>
      </p:sp>
      <p:sp>
        <p:nvSpPr>
          <p:cNvPr id="30" name="ZoneTexte 29">
            <a:extLst>
              <a:ext uri="{FF2B5EF4-FFF2-40B4-BE49-F238E27FC236}">
                <a16:creationId xmlns:a16="http://schemas.microsoft.com/office/drawing/2014/main" id="{BCD9C6C1-A14B-5263-608C-5AFAAB64F68B}"/>
              </a:ext>
            </a:extLst>
          </p:cNvPr>
          <p:cNvSpPr txBox="1"/>
          <p:nvPr/>
        </p:nvSpPr>
        <p:spPr>
          <a:xfrm>
            <a:off x="3069358" y="5598962"/>
            <a:ext cx="2438400" cy="584775"/>
          </a:xfrm>
          <a:prstGeom prst="rect">
            <a:avLst/>
          </a:prstGeom>
          <a:noFill/>
        </p:spPr>
        <p:txBody>
          <a:bodyPr wrap="square" rtlCol="0">
            <a:spAutoFit/>
          </a:bodyPr>
          <a:lstStyle/>
          <a:p>
            <a:pPr algn="ctr"/>
            <a:r>
              <a:rPr lang="fr-FR" sz="1600" i="1" dirty="0">
                <a:latin typeface="Amasis MT Pro" panose="02040504050005020304" pitchFamily="18" charset="0"/>
              </a:rPr>
              <a:t>Power Control and Distribution Unit (PCDU)</a:t>
            </a:r>
          </a:p>
        </p:txBody>
      </p:sp>
      <p:pic>
        <p:nvPicPr>
          <p:cNvPr id="8" name="Image 7" descr="Une image contenant nourriture, confiserie, Barre de chocolat, chocolat&#10;&#10;Description générée automatiquement">
            <a:extLst>
              <a:ext uri="{FF2B5EF4-FFF2-40B4-BE49-F238E27FC236}">
                <a16:creationId xmlns:a16="http://schemas.microsoft.com/office/drawing/2014/main" id="{E97028C4-8853-FB65-7813-785C223461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453" y="3429000"/>
            <a:ext cx="2449630" cy="1622272"/>
          </a:xfrm>
          <a:prstGeom prst="rect">
            <a:avLst/>
          </a:prstGeom>
        </p:spPr>
      </p:pic>
      <p:pic>
        <p:nvPicPr>
          <p:cNvPr id="10" name="Image 9" descr="Une image contenant Modèle réduit&#10;&#10;Description générée automatiquement">
            <a:extLst>
              <a:ext uri="{FF2B5EF4-FFF2-40B4-BE49-F238E27FC236}">
                <a16:creationId xmlns:a16="http://schemas.microsoft.com/office/drawing/2014/main" id="{1D227737-37F6-066D-CDC2-D3E62F6F5E12}"/>
              </a:ext>
            </a:extLst>
          </p:cNvPr>
          <p:cNvPicPr>
            <a:picLocks noChangeAspect="1"/>
          </p:cNvPicPr>
          <p:nvPr/>
        </p:nvPicPr>
        <p:blipFill rotWithShape="1">
          <a:blip r:embed="rId3">
            <a:extLst>
              <a:ext uri="{28A0092B-C50C-407E-A947-70E740481C1C}">
                <a14:useLocalDpi xmlns:a14="http://schemas.microsoft.com/office/drawing/2010/main" val="0"/>
              </a:ext>
            </a:extLst>
          </a:blip>
          <a:srcRect t="20651" b="19006"/>
          <a:stretch/>
        </p:blipFill>
        <p:spPr>
          <a:xfrm>
            <a:off x="5002679" y="3174700"/>
            <a:ext cx="1954474" cy="1179386"/>
          </a:xfrm>
          <a:prstGeom prst="rect">
            <a:avLst/>
          </a:prstGeom>
        </p:spPr>
      </p:pic>
      <p:pic>
        <p:nvPicPr>
          <p:cNvPr id="14" name="Image 13" descr="Une image contenant conteneur, boîte&#10;&#10;Description générée automatiquement">
            <a:extLst>
              <a:ext uri="{FF2B5EF4-FFF2-40B4-BE49-F238E27FC236}">
                <a16:creationId xmlns:a16="http://schemas.microsoft.com/office/drawing/2014/main" id="{7C01B7CF-9672-63A5-2D53-308E085BAD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6170" y="4257361"/>
            <a:ext cx="1558954" cy="1294226"/>
          </a:xfrm>
          <a:prstGeom prst="rect">
            <a:avLst/>
          </a:prstGeom>
        </p:spPr>
      </p:pic>
      <p:sp>
        <p:nvSpPr>
          <p:cNvPr id="17" name="ZoneTexte 16">
            <a:extLst>
              <a:ext uri="{FF2B5EF4-FFF2-40B4-BE49-F238E27FC236}">
                <a16:creationId xmlns:a16="http://schemas.microsoft.com/office/drawing/2014/main" id="{85C78CE6-4CCC-F8BA-DFAA-A1A1EBD63B00}"/>
              </a:ext>
            </a:extLst>
          </p:cNvPr>
          <p:cNvSpPr txBox="1"/>
          <p:nvPr/>
        </p:nvSpPr>
        <p:spPr>
          <a:xfrm>
            <a:off x="6631041" y="4088572"/>
            <a:ext cx="5117468" cy="2031325"/>
          </a:xfrm>
          <a:prstGeom prst="rect">
            <a:avLst/>
          </a:prstGeom>
          <a:noFill/>
        </p:spPr>
        <p:txBody>
          <a:bodyPr wrap="square" rtlCol="0">
            <a:spAutoFit/>
          </a:bodyPr>
          <a:lstStyle/>
          <a:p>
            <a:pPr algn="ctr"/>
            <a:r>
              <a:rPr lang="fr-FR" b="1" i="1" u="sng" dirty="0">
                <a:latin typeface="Amasis MT Pro" panose="02040504050005020304" pitchFamily="18" charset="0"/>
              </a:rPr>
              <a:t>Ordres de grandeur utiles</a:t>
            </a:r>
          </a:p>
          <a:p>
            <a:pPr algn="ctr"/>
            <a:endParaRPr lang="fr-FR" b="1" i="1" u="sng" dirty="0">
              <a:latin typeface="Amasis MT Pro" panose="02040504050005020304" pitchFamily="18" charset="0"/>
            </a:endParaRPr>
          </a:p>
          <a:p>
            <a:pPr algn="ctr"/>
            <a:r>
              <a:rPr lang="fr-FR" i="1" dirty="0">
                <a:latin typeface="Amasis MT Pro" panose="02040504050005020304" pitchFamily="18" charset="0"/>
              </a:rPr>
              <a:t>Puissance solaire reçue en orbite terrestre : 1367W/m²</a:t>
            </a:r>
          </a:p>
          <a:p>
            <a:pPr algn="ctr"/>
            <a:r>
              <a:rPr lang="fr-FR" i="1" dirty="0">
                <a:latin typeface="Amasis MT Pro" panose="02040504050005020304" pitchFamily="18" charset="0"/>
              </a:rPr>
              <a:t>Efficacité des panneaux solaires : 20-30%</a:t>
            </a:r>
          </a:p>
          <a:p>
            <a:pPr algn="ctr"/>
            <a:r>
              <a:rPr lang="fr-FR" i="1" dirty="0">
                <a:latin typeface="Amasis MT Pro" panose="02040504050005020304" pitchFamily="18" charset="0"/>
              </a:rPr>
              <a:t>Consommation d’un </a:t>
            </a:r>
            <a:r>
              <a:rPr lang="fr-FR" i="1" dirty="0" err="1">
                <a:latin typeface="Amasis MT Pro" panose="02040504050005020304" pitchFamily="18" charset="0"/>
              </a:rPr>
              <a:t>CubeSat</a:t>
            </a:r>
            <a:r>
              <a:rPr lang="fr-FR" i="1" dirty="0">
                <a:latin typeface="Amasis MT Pro" panose="02040504050005020304" pitchFamily="18" charset="0"/>
              </a:rPr>
              <a:t> 1U : ~2W</a:t>
            </a:r>
          </a:p>
          <a:p>
            <a:pPr algn="ctr"/>
            <a:r>
              <a:rPr lang="fr-FR" i="1" dirty="0">
                <a:latin typeface="Amasis MT Pro" panose="02040504050005020304" pitchFamily="18" charset="0"/>
              </a:rPr>
              <a:t>Consommation d’un </a:t>
            </a:r>
            <a:r>
              <a:rPr lang="fr-FR" i="1" dirty="0" err="1">
                <a:latin typeface="Amasis MT Pro" panose="02040504050005020304" pitchFamily="18" charset="0"/>
              </a:rPr>
              <a:t>CubeSat</a:t>
            </a:r>
            <a:r>
              <a:rPr lang="fr-FR" i="1" dirty="0">
                <a:latin typeface="Amasis MT Pro" panose="02040504050005020304" pitchFamily="18" charset="0"/>
              </a:rPr>
              <a:t> 2U : ~5W</a:t>
            </a:r>
          </a:p>
          <a:p>
            <a:pPr algn="ctr"/>
            <a:r>
              <a:rPr lang="fr-FR" i="1" dirty="0">
                <a:latin typeface="Amasis MT Pro" panose="02040504050005020304" pitchFamily="18" charset="0"/>
              </a:rPr>
              <a:t>Consommation d’un </a:t>
            </a:r>
            <a:r>
              <a:rPr lang="fr-FR" i="1" dirty="0" err="1">
                <a:latin typeface="Amasis MT Pro" panose="02040504050005020304" pitchFamily="18" charset="0"/>
              </a:rPr>
              <a:t>CubeSat</a:t>
            </a:r>
            <a:r>
              <a:rPr lang="fr-FR" i="1" dirty="0">
                <a:latin typeface="Amasis MT Pro" panose="02040504050005020304" pitchFamily="18" charset="0"/>
              </a:rPr>
              <a:t> 3U : ~15W</a:t>
            </a:r>
          </a:p>
        </p:txBody>
      </p:sp>
    </p:spTree>
    <p:extLst>
      <p:ext uri="{BB962C8B-B14F-4D97-AF65-F5344CB8AC3E}">
        <p14:creationId xmlns:p14="http://schemas.microsoft.com/office/powerpoint/2010/main" val="1687474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15</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Plateforme – Thermal Control System (TCS)</a:t>
            </a:r>
          </a:p>
        </p:txBody>
      </p:sp>
      <p:sp>
        <p:nvSpPr>
          <p:cNvPr id="3" name="ZoneTexte 2">
            <a:extLst>
              <a:ext uri="{FF2B5EF4-FFF2-40B4-BE49-F238E27FC236}">
                <a16:creationId xmlns:a16="http://schemas.microsoft.com/office/drawing/2014/main" id="{DA2B304A-60FD-1B57-FB27-00B6332A69B8}"/>
              </a:ext>
            </a:extLst>
          </p:cNvPr>
          <p:cNvSpPr txBox="1"/>
          <p:nvPr/>
        </p:nvSpPr>
        <p:spPr>
          <a:xfrm>
            <a:off x="423318" y="960349"/>
            <a:ext cx="11345363" cy="2585323"/>
          </a:xfrm>
          <a:prstGeom prst="rect">
            <a:avLst/>
          </a:prstGeom>
          <a:noFill/>
        </p:spPr>
        <p:txBody>
          <a:bodyPr wrap="square" rtlCol="0">
            <a:spAutoFit/>
          </a:bodyPr>
          <a:lstStyle/>
          <a:p>
            <a:pPr algn="just"/>
            <a:r>
              <a:rPr lang="fr-FR" dirty="0">
                <a:latin typeface="Amasis MT Pro" panose="02040504050005020304" pitchFamily="18" charset="0"/>
              </a:rPr>
              <a:t>A cause de l’absence d’atmosphère dans l’espace, les transferts thermiques ne se font que par radiation (ainsi que par conduction dans le satellite). Ainsi, la face du satellite exposée au Soleil (et à la Terre, ~15% du flux solaire) chauffe fortement tandis que celle dans l’ombre peut se refroidir. </a:t>
            </a:r>
            <a:r>
              <a:rPr lang="fr-FR" b="1" dirty="0">
                <a:latin typeface="Amasis MT Pro" panose="02040504050005020304" pitchFamily="18" charset="0"/>
              </a:rPr>
              <a:t>L’objectif du système de contrôle thermique (TCS) est de garder chaque composant dans sa plage de températures acceptables</a:t>
            </a:r>
            <a:r>
              <a:rPr lang="fr-FR" dirty="0">
                <a:latin typeface="Amasis MT Pro" panose="02040504050005020304" pitchFamily="18" charset="0"/>
              </a:rPr>
              <a:t>. Il peut diriger la chaleur produite dans le satellite vers la face à l’ombre et irradier cette chaleur sous forme de rayonnement infrarouge pour refroidir. Il peut également réchauffer des composants spécifiques (batteries par exemple) grâce à des résistances chauffantes. </a:t>
            </a:r>
            <a:r>
              <a:rPr lang="fr-FR" b="1" dirty="0">
                <a:latin typeface="Amasis MT Pro" panose="02040504050005020304" pitchFamily="18" charset="0"/>
              </a:rPr>
              <a:t>Le TCS a un rôle important sur le positionnement des composants dans le satellite pour optimiser les flux thermiques.</a:t>
            </a:r>
            <a:r>
              <a:rPr lang="fr-FR" dirty="0">
                <a:latin typeface="Amasis MT Pro" panose="02040504050005020304" pitchFamily="18" charset="0"/>
              </a:rPr>
              <a:t> Il peut jouer sur les revêtements extérieurs du satellite (peinture, couleur, MLI (</a:t>
            </a:r>
            <a:r>
              <a:rPr lang="fr-FR" i="1" dirty="0">
                <a:latin typeface="Amasis MT Pro" panose="02040504050005020304" pitchFamily="18" charset="0"/>
              </a:rPr>
              <a:t>multi-layer insulation</a:t>
            </a:r>
            <a:r>
              <a:rPr lang="fr-FR" dirty="0">
                <a:latin typeface="Amasis MT Pro" panose="02040504050005020304" pitchFamily="18" charset="0"/>
              </a:rPr>
              <a:t>)…) pour augmenter ou réduire les flux thermiques externes.</a:t>
            </a:r>
            <a:endParaRPr lang="fr-FR" b="1" dirty="0">
              <a:latin typeface="Amasis MT Pro" panose="02040504050005020304" pitchFamily="18" charset="0"/>
            </a:endParaRPr>
          </a:p>
        </p:txBody>
      </p:sp>
      <p:sp>
        <p:nvSpPr>
          <p:cNvPr id="16" name="ZoneTexte 15">
            <a:extLst>
              <a:ext uri="{FF2B5EF4-FFF2-40B4-BE49-F238E27FC236}">
                <a16:creationId xmlns:a16="http://schemas.microsoft.com/office/drawing/2014/main" id="{613A94A3-E1C2-5E01-9531-248C2CF8EFC1}"/>
              </a:ext>
            </a:extLst>
          </p:cNvPr>
          <p:cNvSpPr txBox="1"/>
          <p:nvPr/>
        </p:nvSpPr>
        <p:spPr>
          <a:xfrm>
            <a:off x="256161" y="5665713"/>
            <a:ext cx="3035344" cy="338554"/>
          </a:xfrm>
          <a:prstGeom prst="rect">
            <a:avLst/>
          </a:prstGeom>
          <a:noFill/>
        </p:spPr>
        <p:txBody>
          <a:bodyPr wrap="square" rtlCol="0">
            <a:spAutoFit/>
          </a:bodyPr>
          <a:lstStyle/>
          <a:p>
            <a:pPr algn="ctr"/>
            <a:r>
              <a:rPr lang="fr-FR" sz="1600" i="1" dirty="0">
                <a:latin typeface="Amasis MT Pro" panose="02040504050005020304" pitchFamily="18" charset="0"/>
              </a:rPr>
              <a:t>Résistance chauffante</a:t>
            </a:r>
          </a:p>
        </p:txBody>
      </p:sp>
      <p:pic>
        <p:nvPicPr>
          <p:cNvPr id="17" name="Image 16">
            <a:extLst>
              <a:ext uri="{FF2B5EF4-FFF2-40B4-BE49-F238E27FC236}">
                <a16:creationId xmlns:a16="http://schemas.microsoft.com/office/drawing/2014/main" id="{3E1B448D-DBC2-1EF3-7E70-3A1E815BA6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4858" y="3956950"/>
            <a:ext cx="2110094" cy="1644591"/>
          </a:xfrm>
          <a:prstGeom prst="rect">
            <a:avLst/>
          </a:prstGeom>
        </p:spPr>
      </p:pic>
      <p:pic>
        <p:nvPicPr>
          <p:cNvPr id="19" name="Image 18" descr="Une image contenant art, or, jaune&#10;&#10;Description générée automatiquement">
            <a:extLst>
              <a:ext uri="{FF2B5EF4-FFF2-40B4-BE49-F238E27FC236}">
                <a16:creationId xmlns:a16="http://schemas.microsoft.com/office/drawing/2014/main" id="{42AC6D2C-F4CA-5A15-2CD4-85646260E1A5}"/>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911" b="97207" l="559" r="97765">
                        <a14:foregroundMark x1="15642" y1="83240" x2="13966" y2="39665"/>
                        <a14:foregroundMark x1="13966" y1="39665" x2="29609" y2="17318"/>
                        <a14:foregroundMark x1="29609" y1="17318" x2="79888" y2="12291"/>
                        <a14:foregroundMark x1="93296" y1="21788" x2="48603" y2="3911"/>
                        <a14:foregroundMark x1="48603" y1="3911" x2="15084" y2="12291"/>
                        <a14:foregroundMark x1="15084" y1="12291" x2="9497" y2="77095"/>
                        <a14:foregroundMark x1="9497" y1="77095" x2="20112" y2="92737"/>
                        <a14:foregroundMark x1="97765" y1="21229" x2="55866" y2="4469"/>
                        <a14:foregroundMark x1="55866" y1="4469" x2="17318" y2="3352"/>
                        <a14:foregroundMark x1="17318" y1="3352" x2="1117" y2="41341"/>
                        <a14:foregroundMark x1="1117" y1="41341" x2="559" y2="77654"/>
                        <a14:foregroundMark x1="559" y1="77654" x2="16201" y2="98324"/>
                        <a14:foregroundMark x1="94972" y1="17318" x2="66480" y2="4469"/>
                        <a14:foregroundMark x1="66480" y1="4469" x2="559" y2="8939"/>
                        <a14:foregroundMark x1="559" y1="8939" x2="1117" y2="10056"/>
                        <a14:foregroundMark x1="11732" y1="3911" x2="62570" y2="6145"/>
                        <a14:foregroundMark x1="62570" y1="6145" x2="97765" y2="3911"/>
                        <a14:foregroundMark x1="97765" y1="3911" x2="91061" y2="13408"/>
                      </a14:backgroundRemoval>
                    </a14:imgEffect>
                  </a14:imgLayer>
                </a14:imgProps>
              </a:ext>
              <a:ext uri="{28A0092B-C50C-407E-A947-70E740481C1C}">
                <a14:useLocalDpi xmlns:a14="http://schemas.microsoft.com/office/drawing/2010/main" val="0"/>
              </a:ext>
            </a:extLst>
          </a:blip>
          <a:stretch>
            <a:fillRect/>
          </a:stretch>
        </p:blipFill>
        <p:spPr>
          <a:xfrm>
            <a:off x="3620023" y="3953093"/>
            <a:ext cx="1648446" cy="1648448"/>
          </a:xfrm>
          <a:prstGeom prst="rect">
            <a:avLst/>
          </a:prstGeom>
        </p:spPr>
      </p:pic>
      <p:sp>
        <p:nvSpPr>
          <p:cNvPr id="20" name="ZoneTexte 19">
            <a:extLst>
              <a:ext uri="{FF2B5EF4-FFF2-40B4-BE49-F238E27FC236}">
                <a16:creationId xmlns:a16="http://schemas.microsoft.com/office/drawing/2014/main" id="{F5CC4379-BA58-159F-FC7D-EA204795735D}"/>
              </a:ext>
            </a:extLst>
          </p:cNvPr>
          <p:cNvSpPr txBox="1"/>
          <p:nvPr/>
        </p:nvSpPr>
        <p:spPr>
          <a:xfrm>
            <a:off x="2926573" y="5665712"/>
            <a:ext cx="3035344" cy="338554"/>
          </a:xfrm>
          <a:prstGeom prst="rect">
            <a:avLst/>
          </a:prstGeom>
          <a:noFill/>
        </p:spPr>
        <p:txBody>
          <a:bodyPr wrap="square" rtlCol="0">
            <a:spAutoFit/>
          </a:bodyPr>
          <a:lstStyle/>
          <a:p>
            <a:pPr algn="ctr"/>
            <a:r>
              <a:rPr lang="fr-FR" sz="1600" i="1" dirty="0">
                <a:latin typeface="Amasis MT Pro" panose="02040504050005020304" pitchFamily="18" charset="0"/>
              </a:rPr>
              <a:t>Multi-layer insulation (MLI)</a:t>
            </a:r>
          </a:p>
        </p:txBody>
      </p:sp>
      <p:pic>
        <p:nvPicPr>
          <p:cNvPr id="22" name="Image 21">
            <a:extLst>
              <a:ext uri="{FF2B5EF4-FFF2-40B4-BE49-F238E27FC236}">
                <a16:creationId xmlns:a16="http://schemas.microsoft.com/office/drawing/2014/main" id="{50742E8E-3BAC-760F-8435-8E7A54EC0CFC}"/>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foregroundMark x1="61713" y1="47656" x2="75403" y2="30339"/>
                        <a14:foregroundMark x1="75403" y1="30339" x2="74671" y2="23438"/>
                      </a14:backgroundRemoval>
                    </a14:imgEffect>
                  </a14:imgLayer>
                </a14:imgProps>
              </a:ext>
              <a:ext uri="{28A0092B-C50C-407E-A947-70E740481C1C}">
                <a14:useLocalDpi xmlns:a14="http://schemas.microsoft.com/office/drawing/2010/main" val="0"/>
              </a:ext>
            </a:extLst>
          </a:blip>
          <a:stretch>
            <a:fillRect/>
          </a:stretch>
        </p:blipFill>
        <p:spPr>
          <a:xfrm>
            <a:off x="5785081" y="3809682"/>
            <a:ext cx="2955808" cy="1661831"/>
          </a:xfrm>
          <a:prstGeom prst="rect">
            <a:avLst/>
          </a:prstGeom>
        </p:spPr>
      </p:pic>
      <p:sp>
        <p:nvSpPr>
          <p:cNvPr id="23" name="ZoneTexte 22">
            <a:extLst>
              <a:ext uri="{FF2B5EF4-FFF2-40B4-BE49-F238E27FC236}">
                <a16:creationId xmlns:a16="http://schemas.microsoft.com/office/drawing/2014/main" id="{43D0D1A9-A170-10EA-451A-AFE8A5F1762A}"/>
              </a:ext>
            </a:extLst>
          </p:cNvPr>
          <p:cNvSpPr txBox="1"/>
          <p:nvPr/>
        </p:nvSpPr>
        <p:spPr>
          <a:xfrm>
            <a:off x="5913540" y="5507565"/>
            <a:ext cx="3035344" cy="584775"/>
          </a:xfrm>
          <a:prstGeom prst="rect">
            <a:avLst/>
          </a:prstGeom>
          <a:noFill/>
        </p:spPr>
        <p:txBody>
          <a:bodyPr wrap="square" rtlCol="0">
            <a:spAutoFit/>
          </a:bodyPr>
          <a:lstStyle/>
          <a:p>
            <a:pPr algn="ctr"/>
            <a:r>
              <a:rPr lang="fr-FR" sz="1600" i="1" dirty="0">
                <a:latin typeface="Amasis MT Pro" panose="02040504050005020304" pitchFamily="18" charset="0"/>
              </a:rPr>
              <a:t>Radiateur réflectif pour maximiser l’émission d’infrarouges </a:t>
            </a:r>
          </a:p>
        </p:txBody>
      </p:sp>
      <p:sp>
        <p:nvSpPr>
          <p:cNvPr id="7" name="ZoneTexte 6">
            <a:extLst>
              <a:ext uri="{FF2B5EF4-FFF2-40B4-BE49-F238E27FC236}">
                <a16:creationId xmlns:a16="http://schemas.microsoft.com/office/drawing/2014/main" id="{05B28B4A-F6B3-013B-9770-9AE9CC57F7A1}"/>
              </a:ext>
            </a:extLst>
          </p:cNvPr>
          <p:cNvSpPr txBox="1"/>
          <p:nvPr/>
        </p:nvSpPr>
        <p:spPr>
          <a:xfrm>
            <a:off x="9001474" y="3867028"/>
            <a:ext cx="2969302" cy="1477328"/>
          </a:xfrm>
          <a:prstGeom prst="rect">
            <a:avLst/>
          </a:prstGeom>
          <a:noFill/>
        </p:spPr>
        <p:txBody>
          <a:bodyPr wrap="square" rtlCol="0">
            <a:spAutoFit/>
          </a:bodyPr>
          <a:lstStyle/>
          <a:p>
            <a:pPr algn="ctr"/>
            <a:r>
              <a:rPr lang="fr-FR" b="1" i="1" u="sng" dirty="0">
                <a:latin typeface="Amasis MT Pro" panose="02040504050005020304" pitchFamily="18" charset="0"/>
              </a:rPr>
              <a:t>Règle d’or simple </a:t>
            </a:r>
          </a:p>
          <a:p>
            <a:pPr algn="ctr"/>
            <a:endParaRPr lang="fr-FR" b="1" i="1" u="sng" dirty="0">
              <a:latin typeface="Amasis MT Pro" panose="02040504050005020304" pitchFamily="18" charset="0"/>
            </a:endParaRPr>
          </a:p>
          <a:p>
            <a:pPr algn="ctr"/>
            <a:r>
              <a:rPr lang="fr-FR" i="1" dirty="0">
                <a:latin typeface="Amasis MT Pro" panose="02040504050005020304" pitchFamily="18" charset="0"/>
              </a:rPr>
              <a:t>1W d’électricité consommée </a:t>
            </a:r>
          </a:p>
          <a:p>
            <a:pPr algn="ctr"/>
            <a:r>
              <a:rPr lang="fr-FR" i="1" dirty="0">
                <a:latin typeface="Cambria Math" panose="02040503050406030204" pitchFamily="18" charset="0"/>
                <a:ea typeface="Cambria Math" panose="02040503050406030204" pitchFamily="18" charset="0"/>
              </a:rPr>
              <a:t>≃</a:t>
            </a:r>
            <a:endParaRPr lang="fr-FR" i="1" dirty="0">
              <a:latin typeface="Amasis MT Pro" panose="02040504050005020304" pitchFamily="18" charset="0"/>
            </a:endParaRPr>
          </a:p>
          <a:p>
            <a:pPr algn="ctr"/>
            <a:r>
              <a:rPr lang="fr-FR" i="1" dirty="0">
                <a:latin typeface="Amasis MT Pro" panose="02040504050005020304" pitchFamily="18" charset="0"/>
              </a:rPr>
              <a:t>1W de flux thermique dégagé</a:t>
            </a:r>
            <a:endParaRPr lang="fr-FR" b="1" i="1" dirty="0">
              <a:latin typeface="Amasis MT Pro" panose="02040504050005020304" pitchFamily="18" charset="0"/>
            </a:endParaRPr>
          </a:p>
        </p:txBody>
      </p:sp>
    </p:spTree>
    <p:extLst>
      <p:ext uri="{BB962C8B-B14F-4D97-AF65-F5344CB8AC3E}">
        <p14:creationId xmlns:p14="http://schemas.microsoft.com/office/powerpoint/2010/main" val="3198517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16</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Plateforme – Ordinateur de bord (OBC)</a:t>
            </a:r>
          </a:p>
        </p:txBody>
      </p:sp>
      <p:sp>
        <p:nvSpPr>
          <p:cNvPr id="3" name="ZoneTexte 2">
            <a:extLst>
              <a:ext uri="{FF2B5EF4-FFF2-40B4-BE49-F238E27FC236}">
                <a16:creationId xmlns:a16="http://schemas.microsoft.com/office/drawing/2014/main" id="{DA2B304A-60FD-1B57-FB27-00B6332A69B8}"/>
              </a:ext>
            </a:extLst>
          </p:cNvPr>
          <p:cNvSpPr txBox="1"/>
          <p:nvPr/>
        </p:nvSpPr>
        <p:spPr>
          <a:xfrm>
            <a:off x="423318" y="960349"/>
            <a:ext cx="11345363" cy="2031325"/>
          </a:xfrm>
          <a:prstGeom prst="rect">
            <a:avLst/>
          </a:prstGeom>
          <a:noFill/>
        </p:spPr>
        <p:txBody>
          <a:bodyPr wrap="square" rtlCol="0">
            <a:spAutoFit/>
          </a:bodyPr>
          <a:lstStyle/>
          <a:p>
            <a:pPr algn="just"/>
            <a:r>
              <a:rPr lang="fr-FR" dirty="0">
                <a:latin typeface="Amasis MT Pro" panose="02040504050005020304" pitchFamily="18" charset="0"/>
              </a:rPr>
              <a:t>Pour contrôler les différents sous-systèmes d’un satellite, celui-ci est équipé d’un ordinateur de bord. C’est généralement un micro-ordinateur, avec son processeur, son système d’exploitation, sa mémoire, etc. Les ordinateurs de bord de satellite ont généralement ~10 ans de retard sur les technologies actuelles terrestres car ils doivent avoir été testés dans l’espace, et être </a:t>
            </a:r>
            <a:r>
              <a:rPr lang="fr-FR" i="1" dirty="0">
                <a:latin typeface="Amasis MT Pro" panose="02040504050005020304" pitchFamily="18" charset="0"/>
              </a:rPr>
              <a:t>rad-hard </a:t>
            </a:r>
            <a:r>
              <a:rPr lang="fr-FR" dirty="0">
                <a:latin typeface="Amasis MT Pro" panose="02040504050005020304" pitchFamily="18" charset="0"/>
              </a:rPr>
              <a:t>(</a:t>
            </a:r>
            <a:r>
              <a:rPr lang="fr-FR" i="1" dirty="0">
                <a:latin typeface="Amasis MT Pro" panose="02040504050005020304" pitchFamily="18" charset="0"/>
              </a:rPr>
              <a:t>radiation </a:t>
            </a:r>
            <a:r>
              <a:rPr lang="fr-FR" i="1" dirty="0" err="1">
                <a:latin typeface="Amasis MT Pro" panose="02040504050005020304" pitchFamily="18" charset="0"/>
              </a:rPr>
              <a:t>hardened</a:t>
            </a:r>
            <a:r>
              <a:rPr lang="fr-FR" dirty="0">
                <a:latin typeface="Amasis MT Pro" panose="02040504050005020304" pitchFamily="18" charset="0"/>
              </a:rPr>
              <a:t>, résistant aux radiations). En effet, dans l’espace, les satellites sont plus exposés aux radiations (du Soleil et des rayons cosmiques) qui peuvent causer des problèmes électroniques (</a:t>
            </a:r>
            <a:r>
              <a:rPr lang="fr-FR" i="1" dirty="0">
                <a:latin typeface="Amasis MT Pro" panose="02040504050005020304" pitchFamily="18" charset="0"/>
              </a:rPr>
              <a:t>bit flip</a:t>
            </a:r>
            <a:r>
              <a:rPr lang="fr-FR" dirty="0">
                <a:latin typeface="Amasis MT Pro" panose="02040504050005020304" pitchFamily="18" charset="0"/>
              </a:rPr>
              <a:t>, court-circuit dans les circuits intégrés…). Pour s’en prémunir, on utilise donc des processeurs redondants, plus résistants et éventuellement blindés.</a:t>
            </a:r>
          </a:p>
        </p:txBody>
      </p:sp>
      <p:pic>
        <p:nvPicPr>
          <p:cNvPr id="8" name="Image 7" descr="Une image contenant Appareils électroniques, Composant électronique, Composant de circuit, Composant de circuit passif&#10;&#10;Description générée automatiquement">
            <a:extLst>
              <a:ext uri="{FF2B5EF4-FFF2-40B4-BE49-F238E27FC236}">
                <a16:creationId xmlns:a16="http://schemas.microsoft.com/office/drawing/2014/main" id="{1CD1C196-3A83-D14C-A2AE-7504716A1C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318" y="3214406"/>
            <a:ext cx="4495419" cy="2996946"/>
          </a:xfrm>
          <a:prstGeom prst="rect">
            <a:avLst/>
          </a:prstGeom>
        </p:spPr>
      </p:pic>
      <p:sp>
        <p:nvSpPr>
          <p:cNvPr id="9" name="ZoneTexte 8">
            <a:extLst>
              <a:ext uri="{FF2B5EF4-FFF2-40B4-BE49-F238E27FC236}">
                <a16:creationId xmlns:a16="http://schemas.microsoft.com/office/drawing/2014/main" id="{739048A1-1979-3506-6346-93CCD6CD21FB}"/>
              </a:ext>
            </a:extLst>
          </p:cNvPr>
          <p:cNvSpPr txBox="1"/>
          <p:nvPr/>
        </p:nvSpPr>
        <p:spPr>
          <a:xfrm>
            <a:off x="5138928" y="3107612"/>
            <a:ext cx="6629753" cy="3139321"/>
          </a:xfrm>
          <a:prstGeom prst="rect">
            <a:avLst/>
          </a:prstGeom>
          <a:noFill/>
        </p:spPr>
        <p:txBody>
          <a:bodyPr wrap="square" rtlCol="0">
            <a:spAutoFit/>
          </a:bodyPr>
          <a:lstStyle/>
          <a:p>
            <a:pPr algn="just"/>
            <a:r>
              <a:rPr lang="fr-FR" dirty="0">
                <a:latin typeface="Amasis MT Pro" panose="02040504050005020304" pitchFamily="18" charset="0"/>
              </a:rPr>
              <a:t>Un </a:t>
            </a:r>
            <a:r>
              <a:rPr lang="fr-FR" dirty="0" err="1">
                <a:latin typeface="Amasis MT Pro" panose="02040504050005020304" pitchFamily="18" charset="0"/>
              </a:rPr>
              <a:t>CubeSat</a:t>
            </a:r>
            <a:r>
              <a:rPr lang="fr-FR" dirty="0">
                <a:latin typeface="Amasis MT Pro" panose="02040504050005020304" pitchFamily="18" charset="0"/>
              </a:rPr>
              <a:t> contient plusieurs cartes électroniques (OBC, transpondeurs, PCDU…) et il est donc commun qu’elles aient toutes un format standard, carré d’environ 10cm de côté (1U). Elles ont également un connecteur 4x26 qui permet d’empiler les cartes et d’échanger des signaux sans câbles supplémentaires. On appelle généralement cet empilement le </a:t>
            </a:r>
            <a:r>
              <a:rPr lang="fr-FR" i="1" dirty="0">
                <a:latin typeface="Amasis MT Pro" panose="02040504050005020304" pitchFamily="18" charset="0"/>
              </a:rPr>
              <a:t>stack</a:t>
            </a:r>
            <a:r>
              <a:rPr lang="fr-FR" dirty="0">
                <a:latin typeface="Amasis MT Pro" panose="02040504050005020304" pitchFamily="18" charset="0"/>
              </a:rPr>
              <a:t> ou la </a:t>
            </a:r>
            <a:r>
              <a:rPr lang="fr-FR" i="1" dirty="0" err="1">
                <a:latin typeface="Amasis MT Pro" panose="02040504050005020304" pitchFamily="18" charset="0"/>
              </a:rPr>
              <a:t>brain</a:t>
            </a:r>
            <a:r>
              <a:rPr lang="fr-FR" i="1" dirty="0">
                <a:latin typeface="Amasis MT Pro" panose="02040504050005020304" pitchFamily="18" charset="0"/>
              </a:rPr>
              <a:t> pile</a:t>
            </a:r>
            <a:r>
              <a:rPr lang="fr-FR" dirty="0">
                <a:latin typeface="Amasis MT Pro" panose="02040504050005020304" pitchFamily="18" charset="0"/>
              </a:rPr>
              <a:t>.</a:t>
            </a:r>
            <a:endParaRPr lang="fr-FR" b="1" dirty="0">
              <a:latin typeface="Amasis MT Pro" panose="02040504050005020304" pitchFamily="18" charset="0"/>
            </a:endParaRPr>
          </a:p>
          <a:p>
            <a:pPr algn="just"/>
            <a:r>
              <a:rPr lang="fr-FR" dirty="0">
                <a:latin typeface="Amasis MT Pro" panose="02040504050005020304" pitchFamily="18" charset="0"/>
              </a:rPr>
              <a:t>La programmation de l’OBC est une tâche particulière car elle doit prendre en compte la gestion des anomalies (FDIR, </a:t>
            </a:r>
            <a:r>
              <a:rPr lang="fr-FR" i="1" dirty="0" err="1">
                <a:latin typeface="Amasis MT Pro" panose="02040504050005020304" pitchFamily="18" charset="0"/>
              </a:rPr>
              <a:t>Fault</a:t>
            </a:r>
            <a:r>
              <a:rPr lang="fr-FR" i="1" dirty="0">
                <a:latin typeface="Amasis MT Pro" panose="02040504050005020304" pitchFamily="18" charset="0"/>
              </a:rPr>
              <a:t> </a:t>
            </a:r>
            <a:r>
              <a:rPr lang="fr-FR" i="1" dirty="0" err="1">
                <a:latin typeface="Amasis MT Pro" panose="02040504050005020304" pitchFamily="18" charset="0"/>
              </a:rPr>
              <a:t>Detection</a:t>
            </a:r>
            <a:r>
              <a:rPr lang="fr-FR" i="1" dirty="0">
                <a:latin typeface="Amasis MT Pro" panose="02040504050005020304" pitchFamily="18" charset="0"/>
              </a:rPr>
              <a:t>, Isolation and </a:t>
            </a:r>
            <a:r>
              <a:rPr lang="fr-FR" i="1" dirty="0" err="1">
                <a:latin typeface="Amasis MT Pro" panose="02040504050005020304" pitchFamily="18" charset="0"/>
              </a:rPr>
              <a:t>Recovery</a:t>
            </a:r>
            <a:r>
              <a:rPr lang="fr-FR" dirty="0">
                <a:latin typeface="Amasis MT Pro" panose="02040504050005020304" pitchFamily="18" charset="0"/>
              </a:rPr>
              <a:t>) afin que le satellite puisse se maintenir en vie en attendant une correction venant des opérateurs au sol.</a:t>
            </a:r>
          </a:p>
        </p:txBody>
      </p:sp>
    </p:spTree>
    <p:extLst>
      <p:ext uri="{BB962C8B-B14F-4D97-AF65-F5344CB8AC3E}">
        <p14:creationId xmlns:p14="http://schemas.microsoft.com/office/powerpoint/2010/main" val="37071628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17</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Plateforme – Structure (STR)</a:t>
            </a:r>
          </a:p>
        </p:txBody>
      </p:sp>
      <p:sp>
        <p:nvSpPr>
          <p:cNvPr id="3" name="ZoneTexte 2">
            <a:extLst>
              <a:ext uri="{FF2B5EF4-FFF2-40B4-BE49-F238E27FC236}">
                <a16:creationId xmlns:a16="http://schemas.microsoft.com/office/drawing/2014/main" id="{DA2B304A-60FD-1B57-FB27-00B6332A69B8}"/>
              </a:ext>
            </a:extLst>
          </p:cNvPr>
          <p:cNvSpPr txBox="1"/>
          <p:nvPr/>
        </p:nvSpPr>
        <p:spPr>
          <a:xfrm>
            <a:off x="423318" y="960349"/>
            <a:ext cx="11345363" cy="2031325"/>
          </a:xfrm>
          <a:prstGeom prst="rect">
            <a:avLst/>
          </a:prstGeom>
          <a:noFill/>
        </p:spPr>
        <p:txBody>
          <a:bodyPr wrap="square" rtlCol="0">
            <a:spAutoFit/>
          </a:bodyPr>
          <a:lstStyle/>
          <a:p>
            <a:pPr algn="just"/>
            <a:r>
              <a:rPr lang="fr-FR" dirty="0">
                <a:latin typeface="Amasis MT Pro" panose="02040504050005020304" pitchFamily="18" charset="0"/>
              </a:rPr>
              <a:t>Afin de relier les différents composants d’un satellite, il faut concevoir une structure. </a:t>
            </a:r>
            <a:r>
              <a:rPr lang="fr-FR" b="1" dirty="0">
                <a:latin typeface="Amasis MT Pro" panose="02040504050005020304" pitchFamily="18" charset="0"/>
              </a:rPr>
              <a:t>Celle-ci doit être dimensionnée pour résister aux pires conditions de la vie du satellite : le lancement.</a:t>
            </a:r>
            <a:r>
              <a:rPr lang="fr-FR" dirty="0">
                <a:latin typeface="Amasis MT Pro" panose="02040504050005020304" pitchFamily="18" charset="0"/>
              </a:rPr>
              <a:t> Ainsi, il faut prendre en compte les accélérations et vibrations subies lors du décollage. Un des tests finaux pour un satellite avant son envol est ainsi le pot vibrant où il est secoué dans tous les sens et à différentes fréquences pour s’assurer de ne pas avoir de modes de résonance dangereux. La structure doit également être pensée pour être compatible avec le lanceur (les </a:t>
            </a:r>
            <a:r>
              <a:rPr lang="fr-FR" dirty="0" err="1">
                <a:latin typeface="Amasis MT Pro" panose="02040504050005020304" pitchFamily="18" charset="0"/>
              </a:rPr>
              <a:t>CubeSats</a:t>
            </a:r>
            <a:r>
              <a:rPr lang="fr-FR" dirty="0">
                <a:latin typeface="Amasis MT Pro" panose="02040504050005020304" pitchFamily="18" charset="0"/>
              </a:rPr>
              <a:t> sont emportés dans des </a:t>
            </a:r>
            <a:r>
              <a:rPr lang="fr-FR" i="1" dirty="0" err="1">
                <a:latin typeface="Amasis MT Pro" panose="02040504050005020304" pitchFamily="18" charset="0"/>
              </a:rPr>
              <a:t>dispensers</a:t>
            </a:r>
            <a:r>
              <a:rPr lang="fr-FR" dirty="0">
                <a:latin typeface="Amasis MT Pro" panose="02040504050005020304" pitchFamily="18" charset="0"/>
              </a:rPr>
              <a:t> avec des dimensions précises à respecter). Etant de la masse « morte », la structure doit être la plus légère possible, tout en étant assez solide.</a:t>
            </a:r>
            <a:endParaRPr lang="fr-FR" b="1" dirty="0">
              <a:latin typeface="Amasis MT Pro" panose="02040504050005020304" pitchFamily="18" charset="0"/>
            </a:endParaRPr>
          </a:p>
        </p:txBody>
      </p:sp>
      <p:pic>
        <p:nvPicPr>
          <p:cNvPr id="8" name="Image 7" descr="Une image contenant charrette à bras, métal&#10;&#10;Description générée automatiquement">
            <a:extLst>
              <a:ext uri="{FF2B5EF4-FFF2-40B4-BE49-F238E27FC236}">
                <a16:creationId xmlns:a16="http://schemas.microsoft.com/office/drawing/2014/main" id="{36183954-98CD-D252-D4E4-54FFC8EECD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8234" y="3107612"/>
            <a:ext cx="1845511" cy="2750364"/>
          </a:xfrm>
          <a:prstGeom prst="rect">
            <a:avLst/>
          </a:prstGeom>
        </p:spPr>
      </p:pic>
      <p:sp>
        <p:nvSpPr>
          <p:cNvPr id="9" name="ZoneTexte 8">
            <a:extLst>
              <a:ext uri="{FF2B5EF4-FFF2-40B4-BE49-F238E27FC236}">
                <a16:creationId xmlns:a16="http://schemas.microsoft.com/office/drawing/2014/main" id="{3BE9B7F1-00DD-00AB-C0EB-784934584086}"/>
              </a:ext>
            </a:extLst>
          </p:cNvPr>
          <p:cNvSpPr txBox="1"/>
          <p:nvPr/>
        </p:nvSpPr>
        <p:spPr>
          <a:xfrm>
            <a:off x="423318" y="5788446"/>
            <a:ext cx="3035344" cy="338554"/>
          </a:xfrm>
          <a:prstGeom prst="rect">
            <a:avLst/>
          </a:prstGeom>
          <a:noFill/>
        </p:spPr>
        <p:txBody>
          <a:bodyPr wrap="square" rtlCol="0">
            <a:spAutoFit/>
          </a:bodyPr>
          <a:lstStyle/>
          <a:p>
            <a:pPr algn="ctr"/>
            <a:r>
              <a:rPr lang="fr-FR" sz="1600" i="1" dirty="0">
                <a:latin typeface="Amasis MT Pro" panose="02040504050005020304" pitchFamily="18" charset="0"/>
              </a:rPr>
              <a:t>Structure de </a:t>
            </a:r>
            <a:r>
              <a:rPr lang="fr-FR" sz="1600" i="1" dirty="0" err="1">
                <a:latin typeface="Amasis MT Pro" panose="02040504050005020304" pitchFamily="18" charset="0"/>
              </a:rPr>
              <a:t>CubeSat</a:t>
            </a:r>
            <a:r>
              <a:rPr lang="fr-FR" sz="1600" i="1" dirty="0">
                <a:latin typeface="Amasis MT Pro" panose="02040504050005020304" pitchFamily="18" charset="0"/>
              </a:rPr>
              <a:t> 3U</a:t>
            </a:r>
          </a:p>
        </p:txBody>
      </p:sp>
      <p:pic>
        <p:nvPicPr>
          <p:cNvPr id="11" name="Image 10">
            <a:extLst>
              <a:ext uri="{FF2B5EF4-FFF2-40B4-BE49-F238E27FC236}">
                <a16:creationId xmlns:a16="http://schemas.microsoft.com/office/drawing/2014/main" id="{BD18F886-3E91-A81D-3D27-E52091F649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6586" y="3300984"/>
            <a:ext cx="3598020" cy="2398680"/>
          </a:xfrm>
          <a:prstGeom prst="rect">
            <a:avLst/>
          </a:prstGeom>
        </p:spPr>
      </p:pic>
      <p:sp>
        <p:nvSpPr>
          <p:cNvPr id="12" name="ZoneTexte 11">
            <a:extLst>
              <a:ext uri="{FF2B5EF4-FFF2-40B4-BE49-F238E27FC236}">
                <a16:creationId xmlns:a16="http://schemas.microsoft.com/office/drawing/2014/main" id="{D08BD5F9-0418-FEEC-6812-943942683A90}"/>
              </a:ext>
            </a:extLst>
          </p:cNvPr>
          <p:cNvSpPr txBox="1"/>
          <p:nvPr/>
        </p:nvSpPr>
        <p:spPr>
          <a:xfrm>
            <a:off x="4207924" y="5788446"/>
            <a:ext cx="3035344" cy="338554"/>
          </a:xfrm>
          <a:prstGeom prst="rect">
            <a:avLst/>
          </a:prstGeom>
          <a:noFill/>
        </p:spPr>
        <p:txBody>
          <a:bodyPr wrap="square" rtlCol="0">
            <a:spAutoFit/>
          </a:bodyPr>
          <a:lstStyle/>
          <a:p>
            <a:pPr algn="ctr"/>
            <a:r>
              <a:rPr lang="fr-FR" sz="1600" i="1" dirty="0">
                <a:latin typeface="Amasis MT Pro" panose="02040504050005020304" pitchFamily="18" charset="0"/>
              </a:rPr>
              <a:t>Dispenser de </a:t>
            </a:r>
            <a:r>
              <a:rPr lang="fr-FR" sz="1600" i="1" dirty="0" err="1">
                <a:latin typeface="Amasis MT Pro" panose="02040504050005020304" pitchFamily="18" charset="0"/>
              </a:rPr>
              <a:t>CubeSat</a:t>
            </a:r>
            <a:r>
              <a:rPr lang="fr-FR" sz="1600" i="1" dirty="0">
                <a:latin typeface="Amasis MT Pro" panose="02040504050005020304" pitchFamily="18" charset="0"/>
              </a:rPr>
              <a:t> 3U</a:t>
            </a:r>
          </a:p>
        </p:txBody>
      </p:sp>
      <p:pic>
        <p:nvPicPr>
          <p:cNvPr id="14" name="Image 13" descr="Une image contenant intérieur, ingénierie, Modèle réduit, mur&#10;&#10;Description générée automatiquement">
            <a:extLst>
              <a:ext uri="{FF2B5EF4-FFF2-40B4-BE49-F238E27FC236}">
                <a16:creationId xmlns:a16="http://schemas.microsoft.com/office/drawing/2014/main" id="{391AE61C-4653-C4E7-ACE1-E43408EBA4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72324" y="3429000"/>
            <a:ext cx="3281476" cy="2187651"/>
          </a:xfrm>
          <a:prstGeom prst="rect">
            <a:avLst/>
          </a:prstGeom>
        </p:spPr>
      </p:pic>
      <p:sp>
        <p:nvSpPr>
          <p:cNvPr id="15" name="ZoneTexte 14">
            <a:extLst>
              <a:ext uri="{FF2B5EF4-FFF2-40B4-BE49-F238E27FC236}">
                <a16:creationId xmlns:a16="http://schemas.microsoft.com/office/drawing/2014/main" id="{65C9164E-01E3-0DFE-F8E4-5461B109D8B0}"/>
              </a:ext>
            </a:extLst>
          </p:cNvPr>
          <p:cNvSpPr txBox="1"/>
          <p:nvPr/>
        </p:nvSpPr>
        <p:spPr>
          <a:xfrm>
            <a:off x="7755332" y="5788446"/>
            <a:ext cx="3915460" cy="338554"/>
          </a:xfrm>
          <a:prstGeom prst="rect">
            <a:avLst/>
          </a:prstGeom>
          <a:noFill/>
        </p:spPr>
        <p:txBody>
          <a:bodyPr wrap="square" rtlCol="0">
            <a:spAutoFit/>
          </a:bodyPr>
          <a:lstStyle/>
          <a:p>
            <a:pPr algn="ctr"/>
            <a:r>
              <a:rPr lang="fr-FR" sz="1600" i="1" dirty="0">
                <a:latin typeface="Amasis MT Pro" panose="02040504050005020304" pitchFamily="18" charset="0"/>
              </a:rPr>
              <a:t>Pot vibrant pour </a:t>
            </a:r>
            <a:r>
              <a:rPr lang="fr-FR" sz="1600" i="1" dirty="0" err="1">
                <a:latin typeface="Amasis MT Pro" panose="02040504050005020304" pitchFamily="18" charset="0"/>
              </a:rPr>
              <a:t>CubeSat</a:t>
            </a:r>
            <a:r>
              <a:rPr lang="fr-FR" sz="1600" i="1" dirty="0">
                <a:latin typeface="Amasis MT Pro" panose="02040504050005020304" pitchFamily="18" charset="0"/>
              </a:rPr>
              <a:t> à l’ESA </a:t>
            </a:r>
            <a:r>
              <a:rPr lang="fr-FR" sz="1600" i="1" dirty="0" err="1">
                <a:latin typeface="Amasis MT Pro" panose="02040504050005020304" pitchFamily="18" charset="0"/>
              </a:rPr>
              <a:t>Academy</a:t>
            </a:r>
            <a:endParaRPr lang="fr-FR" sz="1600" i="1" dirty="0">
              <a:latin typeface="Amasis MT Pro" panose="02040504050005020304" pitchFamily="18" charset="0"/>
            </a:endParaRPr>
          </a:p>
        </p:txBody>
      </p:sp>
    </p:spTree>
    <p:extLst>
      <p:ext uri="{BB962C8B-B14F-4D97-AF65-F5344CB8AC3E}">
        <p14:creationId xmlns:p14="http://schemas.microsoft.com/office/powerpoint/2010/main" val="3246279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18</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Plateforme – </a:t>
            </a:r>
            <a:r>
              <a:rPr lang="fr-FR" sz="3600" b="1" dirty="0">
                <a:latin typeface="Amasis MT Pro" panose="020F0502020204030204" pitchFamily="18" charset="0"/>
              </a:rPr>
              <a:t>Assemblage, Intégration et Tests (AIT)</a:t>
            </a:r>
            <a:endParaRPr lang="fr-FR" sz="4000" b="1" dirty="0">
              <a:latin typeface="Amasis MT Pro" panose="020F0502020204030204" pitchFamily="18" charset="0"/>
            </a:endParaRPr>
          </a:p>
        </p:txBody>
      </p:sp>
      <p:sp>
        <p:nvSpPr>
          <p:cNvPr id="7" name="Rectangle : coins arrondis 6">
            <a:extLst>
              <a:ext uri="{FF2B5EF4-FFF2-40B4-BE49-F238E27FC236}">
                <a16:creationId xmlns:a16="http://schemas.microsoft.com/office/drawing/2014/main" id="{7D9891BD-BF4A-A9D6-E8E5-02B833B97828}"/>
              </a:ext>
            </a:extLst>
          </p:cNvPr>
          <p:cNvSpPr/>
          <p:nvPr/>
        </p:nvSpPr>
        <p:spPr>
          <a:xfrm>
            <a:off x="638175" y="1149478"/>
            <a:ext cx="3333750" cy="2279522"/>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36000" rIns="36000" rtlCol="0" anchor="t"/>
          <a:lstStyle/>
          <a:p>
            <a:pPr algn="ctr"/>
            <a:r>
              <a:rPr lang="fr-FR" sz="3200" b="1" dirty="0">
                <a:solidFill>
                  <a:schemeClr val="tx1"/>
                </a:solidFill>
                <a:latin typeface="Amasis MT Pro" panose="02040504050005020304" pitchFamily="18" charset="0"/>
              </a:rPr>
              <a:t>Assemblage</a:t>
            </a:r>
            <a:endParaRPr lang="fr-FR" sz="3600" b="1" dirty="0">
              <a:solidFill>
                <a:schemeClr val="tx1"/>
              </a:solidFill>
              <a:latin typeface="Amasis MT Pro" panose="02040504050005020304" pitchFamily="18" charset="0"/>
            </a:endParaRPr>
          </a:p>
          <a:p>
            <a:pPr algn="ctr"/>
            <a:endParaRPr lang="fr-FR" b="1" dirty="0">
              <a:solidFill>
                <a:schemeClr val="tx1"/>
              </a:solidFill>
              <a:latin typeface="Amasis MT Pro" panose="02040504050005020304" pitchFamily="18" charset="0"/>
            </a:endParaRPr>
          </a:p>
          <a:p>
            <a:pPr algn="ctr"/>
            <a:r>
              <a:rPr lang="fr-FR" sz="1600" dirty="0">
                <a:solidFill>
                  <a:schemeClr val="tx1"/>
                </a:solidFill>
                <a:latin typeface="Amasis MT Pro" panose="02040504050005020304" pitchFamily="18" charset="0"/>
              </a:rPr>
              <a:t>Mettre ensemble plusieurs éléments (pièces, mécanismes, cartes électroniques…) de manière à réaliser un sous-système.</a:t>
            </a:r>
          </a:p>
        </p:txBody>
      </p:sp>
      <p:sp>
        <p:nvSpPr>
          <p:cNvPr id="10" name="Rectangle : coins arrondis 9">
            <a:extLst>
              <a:ext uri="{FF2B5EF4-FFF2-40B4-BE49-F238E27FC236}">
                <a16:creationId xmlns:a16="http://schemas.microsoft.com/office/drawing/2014/main" id="{73E9FAF8-FC70-6392-C5AA-480399313134}"/>
              </a:ext>
            </a:extLst>
          </p:cNvPr>
          <p:cNvSpPr/>
          <p:nvPr/>
        </p:nvSpPr>
        <p:spPr>
          <a:xfrm>
            <a:off x="4371975" y="1149478"/>
            <a:ext cx="3333750" cy="2279522"/>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36000" rIns="36000" rtlCol="0" anchor="t"/>
          <a:lstStyle/>
          <a:p>
            <a:pPr algn="ctr"/>
            <a:r>
              <a:rPr lang="fr-FR" sz="3200" b="1" dirty="0">
                <a:solidFill>
                  <a:schemeClr val="tx1"/>
                </a:solidFill>
                <a:latin typeface="Amasis MT Pro" panose="02040504050005020304" pitchFamily="18" charset="0"/>
              </a:rPr>
              <a:t>Intégration</a:t>
            </a:r>
            <a:endParaRPr lang="fr-FR" sz="3600" b="1" dirty="0">
              <a:solidFill>
                <a:schemeClr val="tx1"/>
              </a:solidFill>
              <a:latin typeface="Amasis MT Pro" panose="02040504050005020304" pitchFamily="18" charset="0"/>
            </a:endParaRPr>
          </a:p>
          <a:p>
            <a:pPr algn="ctr"/>
            <a:endParaRPr lang="fr-FR" sz="2000" b="1" dirty="0">
              <a:solidFill>
                <a:schemeClr val="tx1"/>
              </a:solidFill>
              <a:latin typeface="Amasis MT Pro" panose="02040504050005020304" pitchFamily="18" charset="0"/>
            </a:endParaRPr>
          </a:p>
          <a:p>
            <a:pPr algn="ctr"/>
            <a:r>
              <a:rPr lang="fr-FR" sz="1600" dirty="0">
                <a:solidFill>
                  <a:schemeClr val="tx1"/>
                </a:solidFill>
                <a:latin typeface="Amasis MT Pro" panose="02040504050005020304" pitchFamily="18" charset="0"/>
              </a:rPr>
              <a:t>Regrouper mécaniquement et électroniquement les sous-systèmes assemblés, pour en faire un système complet.</a:t>
            </a:r>
          </a:p>
        </p:txBody>
      </p:sp>
      <p:sp>
        <p:nvSpPr>
          <p:cNvPr id="13" name="Rectangle : coins arrondis 12">
            <a:extLst>
              <a:ext uri="{FF2B5EF4-FFF2-40B4-BE49-F238E27FC236}">
                <a16:creationId xmlns:a16="http://schemas.microsoft.com/office/drawing/2014/main" id="{4596CB5A-82FB-5BCC-F29F-DB83B1777C5B}"/>
              </a:ext>
            </a:extLst>
          </p:cNvPr>
          <p:cNvSpPr/>
          <p:nvPr/>
        </p:nvSpPr>
        <p:spPr>
          <a:xfrm>
            <a:off x="8105775" y="1149478"/>
            <a:ext cx="3333750" cy="2279522"/>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36000" rIns="36000" rtlCol="0" anchor="t"/>
          <a:lstStyle/>
          <a:p>
            <a:pPr algn="ctr"/>
            <a:r>
              <a:rPr lang="fr-FR" sz="3200" b="1" dirty="0">
                <a:solidFill>
                  <a:schemeClr val="tx1"/>
                </a:solidFill>
                <a:latin typeface="Amasis MT Pro" panose="02040504050005020304" pitchFamily="18" charset="0"/>
              </a:rPr>
              <a:t>Test</a:t>
            </a:r>
            <a:endParaRPr lang="fr-FR" sz="3600" b="1" dirty="0">
              <a:solidFill>
                <a:schemeClr val="tx1"/>
              </a:solidFill>
              <a:latin typeface="Amasis MT Pro" panose="02040504050005020304" pitchFamily="18" charset="0"/>
            </a:endParaRPr>
          </a:p>
          <a:p>
            <a:pPr algn="ctr"/>
            <a:endParaRPr lang="fr-FR" sz="1400" b="1" dirty="0">
              <a:solidFill>
                <a:schemeClr val="tx1"/>
              </a:solidFill>
              <a:latin typeface="Amasis MT Pro" panose="02040504050005020304" pitchFamily="18" charset="0"/>
            </a:endParaRPr>
          </a:p>
          <a:p>
            <a:pPr algn="ctr"/>
            <a:r>
              <a:rPr lang="fr-FR" sz="1600" dirty="0">
                <a:solidFill>
                  <a:schemeClr val="tx1"/>
                </a:solidFill>
                <a:latin typeface="Amasis MT Pro" panose="02040504050005020304" pitchFamily="18" charset="0"/>
              </a:rPr>
              <a:t>Tester les composants, sous-systèmes après assemblage et système après intégration afin de s’assurer de leur fonctionnement et du respect des spécifications.</a:t>
            </a:r>
          </a:p>
        </p:txBody>
      </p:sp>
      <p:pic>
        <p:nvPicPr>
          <p:cNvPr id="16" name="Image 15" descr="Une image contenant intérieur, machine, ingénierie, mur&#10;&#10;Description générée automatiquement">
            <a:extLst>
              <a:ext uri="{FF2B5EF4-FFF2-40B4-BE49-F238E27FC236}">
                <a16:creationId xmlns:a16="http://schemas.microsoft.com/office/drawing/2014/main" id="{63C91948-C64E-14C2-E9BF-4B79A86065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3826302"/>
            <a:ext cx="3523781" cy="1982127"/>
          </a:xfrm>
          <a:prstGeom prst="rect">
            <a:avLst/>
          </a:prstGeom>
          <a:ln w="38100">
            <a:noFill/>
          </a:ln>
        </p:spPr>
      </p:pic>
      <p:sp>
        <p:nvSpPr>
          <p:cNvPr id="18" name="ZoneTexte 17">
            <a:extLst>
              <a:ext uri="{FF2B5EF4-FFF2-40B4-BE49-F238E27FC236}">
                <a16:creationId xmlns:a16="http://schemas.microsoft.com/office/drawing/2014/main" id="{6E335EE9-BDCC-F522-164A-92A2924D94D8}"/>
              </a:ext>
            </a:extLst>
          </p:cNvPr>
          <p:cNvSpPr txBox="1"/>
          <p:nvPr/>
        </p:nvSpPr>
        <p:spPr>
          <a:xfrm>
            <a:off x="434105" y="5867177"/>
            <a:ext cx="4331970" cy="338554"/>
          </a:xfrm>
          <a:prstGeom prst="rect">
            <a:avLst/>
          </a:prstGeom>
          <a:noFill/>
        </p:spPr>
        <p:txBody>
          <a:bodyPr wrap="square">
            <a:spAutoFit/>
          </a:bodyPr>
          <a:lstStyle/>
          <a:p>
            <a:pPr algn="ctr"/>
            <a:r>
              <a:rPr lang="fr-FR" sz="1600" i="1" dirty="0">
                <a:latin typeface="Amasis MT Pro" panose="02040504050005020304" pitchFamily="18" charset="0"/>
              </a:rPr>
              <a:t>Salle blanche et moyens de test : ISO 5-8 (LESIA)</a:t>
            </a:r>
          </a:p>
        </p:txBody>
      </p:sp>
      <p:sp>
        <p:nvSpPr>
          <p:cNvPr id="19" name="ZoneTexte 18">
            <a:extLst>
              <a:ext uri="{FF2B5EF4-FFF2-40B4-BE49-F238E27FC236}">
                <a16:creationId xmlns:a16="http://schemas.microsoft.com/office/drawing/2014/main" id="{00037AA2-889D-C1D5-4B97-6F0DAA21B40D}"/>
              </a:ext>
            </a:extLst>
          </p:cNvPr>
          <p:cNvSpPr txBox="1"/>
          <p:nvPr/>
        </p:nvSpPr>
        <p:spPr>
          <a:xfrm rot="10800000" flipV="1">
            <a:off x="4766075" y="3663203"/>
            <a:ext cx="7127397" cy="2308324"/>
          </a:xfrm>
          <a:prstGeom prst="rect">
            <a:avLst/>
          </a:prstGeom>
          <a:noFill/>
        </p:spPr>
        <p:txBody>
          <a:bodyPr wrap="square" rtlCol="0">
            <a:spAutoFit/>
          </a:bodyPr>
          <a:lstStyle/>
          <a:p>
            <a:pPr algn="just"/>
            <a:r>
              <a:rPr lang="fr-FR" dirty="0">
                <a:latin typeface="Amasis MT Pro" panose="02040504050005020304" pitchFamily="18" charset="0"/>
              </a:rPr>
              <a:t>L’AIT d’un satellite doit être réalisé avec un certain niveau de propreté, en fonction des composants en question : minime pour la structure, plus important pour l’électronique afin d’éviter que des composés organiques (poussières, bactéries, huiles naturelles…) ne se déposent sur les composants et ne les abîment prématurément, maximal pour les optiques et les panneaux solaires pour éviter de perdre en performance. Plusieurs tests clés doivent être réalisés : pot vibrant, vide thermique, compatibilité électro-magnétique, </a:t>
            </a:r>
            <a:r>
              <a:rPr lang="fr-FR" i="1" dirty="0">
                <a:latin typeface="Amasis MT Pro" panose="02040504050005020304" pitchFamily="18" charset="0"/>
              </a:rPr>
              <a:t>flat </a:t>
            </a:r>
            <a:r>
              <a:rPr lang="fr-FR" i="1" dirty="0" err="1">
                <a:latin typeface="Amasis MT Pro" panose="02040504050005020304" pitchFamily="18" charset="0"/>
              </a:rPr>
              <a:t>sat</a:t>
            </a:r>
            <a:r>
              <a:rPr lang="fr-FR" dirty="0">
                <a:latin typeface="Amasis MT Pro" panose="02040504050005020304" pitchFamily="18" charset="0"/>
              </a:rPr>
              <a:t>…</a:t>
            </a:r>
          </a:p>
        </p:txBody>
      </p:sp>
    </p:spTree>
    <p:extLst>
      <p:ext uri="{BB962C8B-B14F-4D97-AF65-F5344CB8AC3E}">
        <p14:creationId xmlns:p14="http://schemas.microsoft.com/office/powerpoint/2010/main" val="36072478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19</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Mécanique orbitale – Paramètres orbitaux</a:t>
            </a:r>
          </a:p>
        </p:txBody>
      </p:sp>
      <p:pic>
        <p:nvPicPr>
          <p:cNvPr id="8" name="Image 7" descr="Une image contenant texte, cercle, disque compact, astronomie&#10;&#10;Description générée automatiquement">
            <a:extLst>
              <a:ext uri="{FF2B5EF4-FFF2-40B4-BE49-F238E27FC236}">
                <a16:creationId xmlns:a16="http://schemas.microsoft.com/office/drawing/2014/main" id="{1CE83DCA-D0A3-7BF3-AA54-8C9FC4B535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832" y="1502352"/>
            <a:ext cx="4157825" cy="3853296"/>
          </a:xfrm>
          <a:prstGeom prst="rect">
            <a:avLst/>
          </a:prstGeom>
        </p:spPr>
      </p:pic>
      <mc:AlternateContent xmlns:mc="http://schemas.openxmlformats.org/markup-compatibility/2006">
        <mc:Choice xmlns:a14="http://schemas.microsoft.com/office/drawing/2010/main" Requires="a14">
          <p:sp>
            <p:nvSpPr>
              <p:cNvPr id="9" name="ZoneTexte 8">
                <a:extLst>
                  <a:ext uri="{FF2B5EF4-FFF2-40B4-BE49-F238E27FC236}">
                    <a16:creationId xmlns:a16="http://schemas.microsoft.com/office/drawing/2014/main" id="{DB284517-9411-9910-D512-7EED560028C4}"/>
                  </a:ext>
                </a:extLst>
              </p:cNvPr>
              <p:cNvSpPr txBox="1"/>
              <p:nvPr/>
            </p:nvSpPr>
            <p:spPr>
              <a:xfrm rot="10800000" flipV="1">
                <a:off x="4709160" y="1391923"/>
                <a:ext cx="7030975" cy="3693319"/>
              </a:xfrm>
              <a:prstGeom prst="rect">
                <a:avLst/>
              </a:prstGeom>
              <a:noFill/>
            </p:spPr>
            <p:txBody>
              <a:bodyPr wrap="square" rtlCol="0">
                <a:spAutoFit/>
              </a:bodyPr>
              <a:lstStyle/>
              <a:p>
                <a:pPr algn="just"/>
                <a:r>
                  <a:rPr lang="fr-FR" dirty="0">
                    <a:latin typeface="Amasis MT Pro" panose="02040504050005020304" pitchFamily="18" charset="0"/>
                  </a:rPr>
                  <a:t>Au lieu de coordonnées cartésiennes, la position d’un satellite dans l’espace, et son orbite, est décrite par </a:t>
                </a:r>
                <a:r>
                  <a:rPr lang="fr-FR" b="1" dirty="0">
                    <a:latin typeface="Amasis MT Pro" panose="02040504050005020304" pitchFamily="18" charset="0"/>
                  </a:rPr>
                  <a:t>6 paramètres orbitaux </a:t>
                </a:r>
                <a:r>
                  <a:rPr lang="fr-FR" dirty="0">
                    <a:latin typeface="Amasis MT Pro" panose="02040504050005020304" pitchFamily="18" charset="0"/>
                  </a:rPr>
                  <a:t>:</a:t>
                </a:r>
              </a:p>
              <a:p>
                <a:pPr marL="285750" indent="-285750" algn="just">
                  <a:buFont typeface="Arial" panose="020B0604020202020204" pitchFamily="34" charset="0"/>
                  <a:buChar char="•"/>
                </a:pPr>
                <a14:m>
                  <m:oMath xmlns:m="http://schemas.openxmlformats.org/officeDocument/2006/math">
                    <m:r>
                      <a:rPr lang="fr-FR" b="0" i="1" smtClean="0">
                        <a:latin typeface="Cambria Math" panose="02040503050406030204" pitchFamily="18" charset="0"/>
                      </a:rPr>
                      <m:t>𝑎</m:t>
                    </m:r>
                  </m:oMath>
                </a14:m>
                <a:r>
                  <a:rPr lang="fr-FR" dirty="0">
                    <a:latin typeface="Amasis MT Pro" panose="02040504050005020304" pitchFamily="18" charset="0"/>
                  </a:rPr>
                  <a:t> : Demi-grand axe, moitié de la distance entre le périgée (point le plus bas de l’orbite) et l’apogée (point le plus haut).</a:t>
                </a:r>
              </a:p>
              <a:p>
                <a:pPr marL="285750" indent="-285750" algn="just">
                  <a:buFont typeface="Arial" panose="020B0604020202020204" pitchFamily="34" charset="0"/>
                  <a:buChar char="•"/>
                </a:pPr>
                <a14:m>
                  <m:oMath xmlns:m="http://schemas.openxmlformats.org/officeDocument/2006/math">
                    <m:r>
                      <a:rPr lang="fr-FR" b="0" i="1" smtClean="0">
                        <a:latin typeface="Cambria Math" panose="02040503050406030204" pitchFamily="18" charset="0"/>
                      </a:rPr>
                      <m:t>𝑒</m:t>
                    </m:r>
                  </m:oMath>
                </a14:m>
                <a:r>
                  <a:rPr lang="fr-FR" dirty="0">
                    <a:latin typeface="Amasis MT Pro" panose="02040504050005020304" pitchFamily="18" charset="0"/>
                  </a:rPr>
                  <a:t> : Excentricité (</a:t>
                </a:r>
                <a14:m>
                  <m:oMath xmlns:m="http://schemas.openxmlformats.org/officeDocument/2006/math">
                    <m:r>
                      <a:rPr lang="fr-FR" b="0" i="1" smtClean="0">
                        <a:latin typeface="Cambria Math" panose="02040503050406030204" pitchFamily="18" charset="0"/>
                      </a:rPr>
                      <m:t>𝑒</m:t>
                    </m:r>
                    <m:r>
                      <a:rPr lang="fr-FR" b="0" i="1" smtClean="0">
                        <a:latin typeface="Cambria Math" panose="02040503050406030204" pitchFamily="18" charset="0"/>
                      </a:rPr>
                      <m:t>=0</m:t>
                    </m:r>
                  </m:oMath>
                </a14:m>
                <a:r>
                  <a:rPr lang="fr-FR" dirty="0">
                    <a:latin typeface="Amasis MT Pro" panose="02040504050005020304" pitchFamily="18" charset="0"/>
                  </a:rPr>
                  <a:t> orbite circulaire, </a:t>
                </a:r>
                <a14:m>
                  <m:oMath xmlns:m="http://schemas.openxmlformats.org/officeDocument/2006/math">
                    <m:r>
                      <a:rPr lang="fr-FR" b="0" i="1" smtClean="0">
                        <a:latin typeface="Cambria Math" panose="02040503050406030204" pitchFamily="18" charset="0"/>
                      </a:rPr>
                      <m:t>0&lt;</m:t>
                    </m:r>
                    <m:r>
                      <a:rPr lang="fr-FR" b="0" i="1" smtClean="0">
                        <a:latin typeface="Cambria Math" panose="02040503050406030204" pitchFamily="18" charset="0"/>
                      </a:rPr>
                      <m:t>𝑒</m:t>
                    </m:r>
                    <m:r>
                      <a:rPr lang="fr-FR" b="0" i="1" smtClean="0">
                        <a:latin typeface="Cambria Math" panose="02040503050406030204" pitchFamily="18" charset="0"/>
                      </a:rPr>
                      <m:t>&lt;1</m:t>
                    </m:r>
                  </m:oMath>
                </a14:m>
                <a:r>
                  <a:rPr lang="fr-FR" dirty="0">
                    <a:latin typeface="Amasis MT Pro" panose="02040504050005020304" pitchFamily="18" charset="0"/>
                  </a:rPr>
                  <a:t> orbite elliptique).</a:t>
                </a:r>
              </a:p>
              <a:p>
                <a:pPr marL="285750" indent="-285750" algn="just">
                  <a:buFont typeface="Arial" panose="020B0604020202020204" pitchFamily="34" charset="0"/>
                  <a:buChar char="•"/>
                </a:pPr>
                <a14:m>
                  <m:oMath xmlns:m="http://schemas.openxmlformats.org/officeDocument/2006/math">
                    <m:r>
                      <a:rPr lang="fr-FR" b="0" i="1" smtClean="0">
                        <a:latin typeface="Cambria Math" panose="02040503050406030204" pitchFamily="18" charset="0"/>
                      </a:rPr>
                      <m:t>𝑖</m:t>
                    </m:r>
                  </m:oMath>
                </a14:m>
                <a:r>
                  <a:rPr lang="fr-FR" dirty="0">
                    <a:latin typeface="Amasis MT Pro" panose="02040504050005020304" pitchFamily="18" charset="0"/>
                  </a:rPr>
                  <a:t> : Inclinaison de l’orbite par rapport au plan de l’équateur.</a:t>
                </a:r>
              </a:p>
              <a:p>
                <a:pPr marL="285750" indent="-285750" algn="just">
                  <a:buFont typeface="Arial" panose="020B0604020202020204" pitchFamily="34" charset="0"/>
                  <a:buChar char="•"/>
                </a:pPr>
                <a14:m>
                  <m:oMath xmlns:m="http://schemas.openxmlformats.org/officeDocument/2006/math">
                    <m:r>
                      <m:rPr>
                        <m:sty m:val="p"/>
                      </m:rPr>
                      <a:rPr lang="fr-FR" b="0" i="0" smtClean="0">
                        <a:latin typeface="Cambria Math" panose="02040503050406030204" pitchFamily="18" charset="0"/>
                      </a:rPr>
                      <m:t>Ω</m:t>
                    </m:r>
                  </m:oMath>
                </a14:m>
                <a:r>
                  <a:rPr lang="fr-FR" dirty="0">
                    <a:latin typeface="Amasis MT Pro" panose="02040504050005020304" pitchFamily="18" charset="0"/>
                  </a:rPr>
                  <a:t> : Ascension droite du nœud ascendant, abrévié en RAAN (</a:t>
                </a:r>
                <a:r>
                  <a:rPr lang="fr-FR" i="1" dirty="0">
                    <a:latin typeface="Amasis MT Pro" panose="02040504050005020304" pitchFamily="18" charset="0"/>
                  </a:rPr>
                  <a:t>Right Ascension of </a:t>
                </a:r>
                <a:r>
                  <a:rPr lang="fr-FR" i="1" dirty="0" err="1">
                    <a:latin typeface="Amasis MT Pro" panose="02040504050005020304" pitchFamily="18" charset="0"/>
                  </a:rPr>
                  <a:t>Ascending</a:t>
                </a:r>
                <a:r>
                  <a:rPr lang="fr-FR" i="1" dirty="0">
                    <a:latin typeface="Amasis MT Pro" panose="02040504050005020304" pitchFamily="18" charset="0"/>
                  </a:rPr>
                  <a:t> Node</a:t>
                </a:r>
                <a:r>
                  <a:rPr lang="fr-FR" dirty="0">
                    <a:latin typeface="Amasis MT Pro" panose="02040504050005020304" pitchFamily="18" charset="0"/>
                  </a:rPr>
                  <a:t>), longitude du point d’intersection entre l’orbite et le plan de l’équateur, où le satellite passe de l’hémisphère Sud vers le Nord (nœud ascendant).</a:t>
                </a:r>
              </a:p>
              <a:p>
                <a:pPr marL="285750" indent="-285750" algn="just">
                  <a:buFont typeface="Arial" panose="020B0604020202020204" pitchFamily="34" charset="0"/>
                  <a:buChar char="•"/>
                </a:pPr>
                <a14:m>
                  <m:oMath xmlns:m="http://schemas.openxmlformats.org/officeDocument/2006/math">
                    <m:r>
                      <a:rPr lang="fr-FR" b="0" i="1" smtClean="0">
                        <a:latin typeface="Cambria Math" panose="02040503050406030204" pitchFamily="18" charset="0"/>
                      </a:rPr>
                      <m:t>𝜔</m:t>
                    </m:r>
                  </m:oMath>
                </a14:m>
                <a:r>
                  <a:rPr lang="fr-FR" dirty="0">
                    <a:latin typeface="Amasis MT Pro" panose="02040504050005020304" pitchFamily="18" charset="0"/>
                  </a:rPr>
                  <a:t> : Argument du périgée, angle entre le nœud ascendant et le périgée.</a:t>
                </a:r>
              </a:p>
              <a:p>
                <a:pPr marL="285750" indent="-285750" algn="just">
                  <a:buFont typeface="Arial" panose="020B0604020202020204" pitchFamily="34" charset="0"/>
                  <a:buChar char="•"/>
                </a:pPr>
                <a14:m>
                  <m:oMath xmlns:m="http://schemas.openxmlformats.org/officeDocument/2006/math">
                    <m:r>
                      <a:rPr lang="fr-FR" b="0" i="1" smtClean="0">
                        <a:latin typeface="Cambria Math" panose="02040503050406030204" pitchFamily="18" charset="0"/>
                      </a:rPr>
                      <m:t>𝜈</m:t>
                    </m:r>
                  </m:oMath>
                </a14:m>
                <a:r>
                  <a:rPr lang="fr-FR" dirty="0">
                    <a:latin typeface="Amasis MT Pro" panose="02040504050005020304" pitchFamily="18" charset="0"/>
                  </a:rPr>
                  <a:t> : Anomalie vraie, angle entre le périgée et le satellite.</a:t>
                </a:r>
              </a:p>
            </p:txBody>
          </p:sp>
        </mc:Choice>
        <mc:Fallback>
          <p:sp>
            <p:nvSpPr>
              <p:cNvPr id="9" name="ZoneTexte 8">
                <a:extLst>
                  <a:ext uri="{FF2B5EF4-FFF2-40B4-BE49-F238E27FC236}">
                    <a16:creationId xmlns:a16="http://schemas.microsoft.com/office/drawing/2014/main" id="{DB284517-9411-9910-D512-7EED560028C4}"/>
                  </a:ext>
                </a:extLst>
              </p:cNvPr>
              <p:cNvSpPr txBox="1">
                <a:spLocks noRot="1" noChangeAspect="1" noMove="1" noResize="1" noEditPoints="1" noAdjustHandles="1" noChangeArrowheads="1" noChangeShapeType="1" noTextEdit="1"/>
              </p:cNvSpPr>
              <p:nvPr/>
            </p:nvSpPr>
            <p:spPr>
              <a:xfrm rot="10800000" flipV="1">
                <a:off x="4709160" y="1391923"/>
                <a:ext cx="7030975" cy="3693319"/>
              </a:xfrm>
              <a:prstGeom prst="rect">
                <a:avLst/>
              </a:prstGeom>
              <a:blipFill>
                <a:blip r:embed="rId3"/>
                <a:stretch>
                  <a:fillRect l="-781" t="-825" r="-694" b="-1650"/>
                </a:stretch>
              </a:blipFill>
            </p:spPr>
            <p:txBody>
              <a:bodyPr/>
              <a:lstStyle/>
              <a:p>
                <a:r>
                  <a:rPr lang="fr-FR">
                    <a:noFill/>
                  </a:rPr>
                  <a:t> </a:t>
                </a:r>
              </a:p>
            </p:txBody>
          </p:sp>
        </mc:Fallback>
      </mc:AlternateContent>
      <p:sp>
        <p:nvSpPr>
          <p:cNvPr id="3" name="ZoneTexte 2">
            <a:extLst>
              <a:ext uri="{FF2B5EF4-FFF2-40B4-BE49-F238E27FC236}">
                <a16:creationId xmlns:a16="http://schemas.microsoft.com/office/drawing/2014/main" id="{CD094659-66DE-6C7F-C277-E242B1A90E88}"/>
              </a:ext>
            </a:extLst>
          </p:cNvPr>
          <p:cNvSpPr txBox="1"/>
          <p:nvPr/>
        </p:nvSpPr>
        <p:spPr>
          <a:xfrm>
            <a:off x="2079380" y="5275658"/>
            <a:ext cx="3004039" cy="338554"/>
          </a:xfrm>
          <a:prstGeom prst="rect">
            <a:avLst/>
          </a:prstGeom>
          <a:noFill/>
        </p:spPr>
        <p:txBody>
          <a:bodyPr wrap="square">
            <a:spAutoFit/>
          </a:bodyPr>
          <a:lstStyle/>
          <a:p>
            <a:pPr algn="ctr"/>
            <a:r>
              <a:rPr lang="fr-FR" sz="1600" i="1" dirty="0">
                <a:latin typeface="Amasis MT Pro" panose="02040504050005020304" pitchFamily="18" charset="0"/>
              </a:rPr>
              <a:t>Source : </a:t>
            </a:r>
            <a:r>
              <a:rPr lang="fr-FR" sz="1600" i="1" dirty="0">
                <a:latin typeface="Amasis MT Pro" panose="02040504050005020304" pitchFamily="18" charset="0"/>
                <a:hlinkClick r:id="rId4"/>
              </a:rPr>
              <a:t>Pline</a:t>
            </a:r>
            <a:endParaRPr lang="fr-FR" sz="1600" i="1" dirty="0">
              <a:latin typeface="Amasis MT Pro" panose="02040504050005020304" pitchFamily="18" charset="0"/>
            </a:endParaRPr>
          </a:p>
        </p:txBody>
      </p:sp>
      <p:sp>
        <p:nvSpPr>
          <p:cNvPr id="7" name="ZoneTexte 6">
            <a:extLst>
              <a:ext uri="{FF2B5EF4-FFF2-40B4-BE49-F238E27FC236}">
                <a16:creationId xmlns:a16="http://schemas.microsoft.com/office/drawing/2014/main" id="{CB087205-7861-253B-5422-3D04DF813348}"/>
              </a:ext>
            </a:extLst>
          </p:cNvPr>
          <p:cNvSpPr txBox="1"/>
          <p:nvPr/>
        </p:nvSpPr>
        <p:spPr>
          <a:xfrm>
            <a:off x="6994779" y="5239641"/>
            <a:ext cx="2459736" cy="374571"/>
          </a:xfrm>
          <a:prstGeom prst="roundRect">
            <a:avLst/>
          </a:prstGeom>
          <a:solidFill>
            <a:schemeClr val="tx2">
              <a:lumMod val="10000"/>
              <a:lumOff val="90000"/>
            </a:schemeClr>
          </a:solidFill>
          <a:ln w="28575">
            <a:solidFill>
              <a:schemeClr val="accent1"/>
            </a:solidFill>
            <a:prstDash val="dash"/>
          </a:ln>
        </p:spPr>
        <p:txBody>
          <a:bodyPr wrap="square" rtlCol="0">
            <a:spAutoFit/>
          </a:bodyPr>
          <a:lstStyle/>
          <a:p>
            <a:pPr algn="ctr"/>
            <a:r>
              <a:rPr lang="fr-FR" sz="1600" dirty="0">
                <a:solidFill>
                  <a:schemeClr val="accent2"/>
                </a:solidFill>
                <a:latin typeface="Amasis MT Pro" panose="02040504050005020304" pitchFamily="18" charset="0"/>
              </a:rPr>
              <a:t>En Python : </a:t>
            </a:r>
            <a:r>
              <a:rPr lang="fr-FR" sz="1600" dirty="0" err="1">
                <a:solidFill>
                  <a:schemeClr val="accent2"/>
                </a:solidFill>
                <a:latin typeface="Consolas" panose="020B0609020204030204" pitchFamily="49" charset="0"/>
              </a:rPr>
              <a:t>poliastro</a:t>
            </a:r>
            <a:endParaRPr lang="fr-FR" sz="1600" dirty="0">
              <a:solidFill>
                <a:schemeClr val="accent2"/>
              </a:solidFill>
              <a:latin typeface="Amasis MT Pro" panose="02040504050005020304" pitchFamily="18" charset="0"/>
            </a:endParaRPr>
          </a:p>
        </p:txBody>
      </p:sp>
    </p:spTree>
    <p:extLst>
      <p:ext uri="{BB962C8B-B14F-4D97-AF65-F5344CB8AC3E}">
        <p14:creationId xmlns:p14="http://schemas.microsoft.com/office/powerpoint/2010/main" val="23614642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2</a:t>
            </a:fld>
            <a:endParaRPr lang="fr-FR"/>
          </a:p>
        </p:txBody>
      </p:sp>
      <p:sp>
        <p:nvSpPr>
          <p:cNvPr id="7" name="ZoneTexte 6">
            <a:extLst>
              <a:ext uri="{FF2B5EF4-FFF2-40B4-BE49-F238E27FC236}">
                <a16:creationId xmlns:a16="http://schemas.microsoft.com/office/drawing/2014/main" id="{3142F693-C9C4-CE79-4623-C832E5B5DCBD}"/>
              </a:ext>
            </a:extLst>
          </p:cNvPr>
          <p:cNvSpPr txBox="1"/>
          <p:nvPr/>
        </p:nvSpPr>
        <p:spPr>
          <a:xfrm>
            <a:off x="182880" y="136525"/>
            <a:ext cx="11387328" cy="707886"/>
          </a:xfrm>
          <a:prstGeom prst="rect">
            <a:avLst/>
          </a:prstGeom>
          <a:noFill/>
        </p:spPr>
        <p:txBody>
          <a:bodyPr wrap="square" rtlCol="0">
            <a:spAutoFit/>
          </a:bodyPr>
          <a:lstStyle/>
          <a:p>
            <a:r>
              <a:rPr lang="fr-FR" sz="4000" b="1" dirty="0">
                <a:latin typeface="Amasis MT Pro" panose="020F0502020204030204" pitchFamily="18" charset="0"/>
              </a:rPr>
              <a:t>Un satellite dans une boîte à chaussures…</a:t>
            </a:r>
            <a:endParaRPr lang="fr-FR" sz="1400" b="1" dirty="0">
              <a:latin typeface="Amasis MT Pro" panose="020F0502020204030204" pitchFamily="18" charset="0"/>
            </a:endParaRPr>
          </a:p>
        </p:txBody>
      </p:sp>
      <p:sp>
        <p:nvSpPr>
          <p:cNvPr id="25" name="ZoneTexte 24">
            <a:extLst>
              <a:ext uri="{FF2B5EF4-FFF2-40B4-BE49-F238E27FC236}">
                <a16:creationId xmlns:a16="http://schemas.microsoft.com/office/drawing/2014/main" id="{21FA5E4D-88C8-B263-1186-24408BA82896}"/>
              </a:ext>
            </a:extLst>
          </p:cNvPr>
          <p:cNvSpPr txBox="1"/>
          <p:nvPr/>
        </p:nvSpPr>
        <p:spPr>
          <a:xfrm>
            <a:off x="402336" y="5214926"/>
            <a:ext cx="11387328" cy="830997"/>
          </a:xfrm>
          <a:prstGeom prst="rect">
            <a:avLst/>
          </a:prstGeom>
          <a:noFill/>
        </p:spPr>
        <p:txBody>
          <a:bodyPr wrap="square" rtlCol="0">
            <a:spAutoFit/>
          </a:bodyPr>
          <a:lstStyle/>
          <a:p>
            <a:pPr algn="just"/>
            <a:r>
              <a:rPr lang="fr-FR" sz="2400" dirty="0">
                <a:latin typeface="Amasis MT Pro" panose="020F0502020204030204" pitchFamily="18" charset="0"/>
              </a:rPr>
              <a:t>Les </a:t>
            </a:r>
            <a:r>
              <a:rPr lang="fr-FR" sz="2400" dirty="0" err="1">
                <a:latin typeface="Amasis MT Pro" panose="020F0502020204030204" pitchFamily="18" charset="0"/>
              </a:rPr>
              <a:t>CubeSats</a:t>
            </a:r>
            <a:r>
              <a:rPr lang="fr-FR" sz="2400" dirty="0">
                <a:latin typeface="Amasis MT Pro" panose="020F0502020204030204" pitchFamily="18" charset="0"/>
              </a:rPr>
              <a:t> forment une famille de satellites fondée sur un standard de 10x10x10cm (1U) qui peuvent être assemblés pour former de plus gros satellites.</a:t>
            </a:r>
            <a:endParaRPr lang="fr-FR" sz="1000" i="1" dirty="0">
              <a:latin typeface="Amasis MT Pro" panose="020F0502020204030204" pitchFamily="18" charset="0"/>
            </a:endParaRPr>
          </a:p>
        </p:txBody>
      </p:sp>
      <p:pic>
        <p:nvPicPr>
          <p:cNvPr id="24" name="Picture 1">
            <a:extLst>
              <a:ext uri="{FF2B5EF4-FFF2-40B4-BE49-F238E27FC236}">
                <a16:creationId xmlns:a16="http://schemas.microsoft.com/office/drawing/2014/main" id="{797AEFC6-8A44-7A88-5FF6-77A2E243FF09}"/>
              </a:ext>
            </a:extLst>
          </p:cNvPr>
          <p:cNvPicPr>
            <a:picLocks noChangeAspect="1"/>
          </p:cNvPicPr>
          <p:nvPr/>
        </p:nvPicPr>
        <p:blipFill>
          <a:blip r:embed="rId2"/>
          <a:stretch>
            <a:fillRect/>
          </a:stretch>
        </p:blipFill>
        <p:spPr>
          <a:xfrm>
            <a:off x="505502" y="938957"/>
            <a:ext cx="5864623" cy="2845285"/>
          </a:xfrm>
          <a:prstGeom prst="rect">
            <a:avLst/>
          </a:prstGeom>
        </p:spPr>
      </p:pic>
      <p:grpSp>
        <p:nvGrpSpPr>
          <p:cNvPr id="52" name="Groupe 51">
            <a:extLst>
              <a:ext uri="{FF2B5EF4-FFF2-40B4-BE49-F238E27FC236}">
                <a16:creationId xmlns:a16="http://schemas.microsoft.com/office/drawing/2014/main" id="{989CA6B6-2073-565B-F37F-31A321ACD3C9}"/>
              </a:ext>
            </a:extLst>
          </p:cNvPr>
          <p:cNvGrpSpPr/>
          <p:nvPr/>
        </p:nvGrpSpPr>
        <p:grpSpPr>
          <a:xfrm>
            <a:off x="4875442" y="2002537"/>
            <a:ext cx="6694766" cy="3001685"/>
            <a:chOff x="96056" y="1431627"/>
            <a:chExt cx="11167705" cy="5007185"/>
          </a:xfrm>
        </p:grpSpPr>
        <p:sp>
          <p:nvSpPr>
            <p:cNvPr id="2" name="Cube 1">
              <a:extLst>
                <a:ext uri="{FF2B5EF4-FFF2-40B4-BE49-F238E27FC236}">
                  <a16:creationId xmlns:a16="http://schemas.microsoft.com/office/drawing/2014/main" id="{E5B72282-DEC0-6ABD-C436-B2B18A557A9A}"/>
                </a:ext>
              </a:extLst>
            </p:cNvPr>
            <p:cNvSpPr/>
            <p:nvPr/>
          </p:nvSpPr>
          <p:spPr>
            <a:xfrm>
              <a:off x="1188110" y="4520025"/>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9" name="Cube 8">
              <a:extLst>
                <a:ext uri="{FF2B5EF4-FFF2-40B4-BE49-F238E27FC236}">
                  <a16:creationId xmlns:a16="http://schemas.microsoft.com/office/drawing/2014/main" id="{44A57EC0-A1A8-57A0-2FF0-CA62959CDF8B}"/>
                </a:ext>
              </a:extLst>
            </p:cNvPr>
            <p:cNvSpPr/>
            <p:nvPr/>
          </p:nvSpPr>
          <p:spPr>
            <a:xfrm>
              <a:off x="2842548" y="4541699"/>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11" name="Cube 10">
              <a:extLst>
                <a:ext uri="{FF2B5EF4-FFF2-40B4-BE49-F238E27FC236}">
                  <a16:creationId xmlns:a16="http://schemas.microsoft.com/office/drawing/2014/main" id="{F48C8CBB-6A86-1C9D-4A02-B1B2EFC9D843}"/>
                </a:ext>
              </a:extLst>
            </p:cNvPr>
            <p:cNvSpPr/>
            <p:nvPr/>
          </p:nvSpPr>
          <p:spPr>
            <a:xfrm>
              <a:off x="2842548" y="3588049"/>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12" name="Cube 11">
              <a:extLst>
                <a:ext uri="{FF2B5EF4-FFF2-40B4-BE49-F238E27FC236}">
                  <a16:creationId xmlns:a16="http://schemas.microsoft.com/office/drawing/2014/main" id="{0E103393-4812-7FFD-FEA3-FEDB4A26B883}"/>
                </a:ext>
              </a:extLst>
            </p:cNvPr>
            <p:cNvSpPr/>
            <p:nvPr/>
          </p:nvSpPr>
          <p:spPr>
            <a:xfrm>
              <a:off x="4496986" y="4541699"/>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15" name="Cube 14">
              <a:extLst>
                <a:ext uri="{FF2B5EF4-FFF2-40B4-BE49-F238E27FC236}">
                  <a16:creationId xmlns:a16="http://schemas.microsoft.com/office/drawing/2014/main" id="{95974C48-ABB4-4D08-35E4-9FD2565750DC}"/>
                </a:ext>
              </a:extLst>
            </p:cNvPr>
            <p:cNvSpPr/>
            <p:nvPr/>
          </p:nvSpPr>
          <p:spPr>
            <a:xfrm>
              <a:off x="4496986" y="3588049"/>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16" name="Cube 15">
              <a:extLst>
                <a:ext uri="{FF2B5EF4-FFF2-40B4-BE49-F238E27FC236}">
                  <a16:creationId xmlns:a16="http://schemas.microsoft.com/office/drawing/2014/main" id="{2CCC77A7-8856-A909-5ECB-E3888E7268E4}"/>
                </a:ext>
              </a:extLst>
            </p:cNvPr>
            <p:cNvSpPr/>
            <p:nvPr/>
          </p:nvSpPr>
          <p:spPr>
            <a:xfrm>
              <a:off x="4496986" y="2634399"/>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17" name="Cube 16">
              <a:extLst>
                <a:ext uri="{FF2B5EF4-FFF2-40B4-BE49-F238E27FC236}">
                  <a16:creationId xmlns:a16="http://schemas.microsoft.com/office/drawing/2014/main" id="{8BBAE8E1-CAE6-821B-9C97-DC181F026BD8}"/>
                </a:ext>
              </a:extLst>
            </p:cNvPr>
            <p:cNvSpPr/>
            <p:nvPr/>
          </p:nvSpPr>
          <p:spPr>
            <a:xfrm>
              <a:off x="6148730" y="4541698"/>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18" name="Cube 17">
              <a:extLst>
                <a:ext uri="{FF2B5EF4-FFF2-40B4-BE49-F238E27FC236}">
                  <a16:creationId xmlns:a16="http://schemas.microsoft.com/office/drawing/2014/main" id="{804EAEA0-8E0E-5E66-A053-F139FF7BA2A5}"/>
                </a:ext>
              </a:extLst>
            </p:cNvPr>
            <p:cNvSpPr/>
            <p:nvPr/>
          </p:nvSpPr>
          <p:spPr>
            <a:xfrm>
              <a:off x="6148730" y="3588048"/>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20" name="Cube 19">
              <a:extLst>
                <a:ext uri="{FF2B5EF4-FFF2-40B4-BE49-F238E27FC236}">
                  <a16:creationId xmlns:a16="http://schemas.microsoft.com/office/drawing/2014/main" id="{C7038087-EF6A-73B1-1981-02B41DB1462D}"/>
                </a:ext>
              </a:extLst>
            </p:cNvPr>
            <p:cNvSpPr/>
            <p:nvPr/>
          </p:nvSpPr>
          <p:spPr>
            <a:xfrm>
              <a:off x="6148730" y="2634399"/>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26" name="Cube 25">
              <a:extLst>
                <a:ext uri="{FF2B5EF4-FFF2-40B4-BE49-F238E27FC236}">
                  <a16:creationId xmlns:a16="http://schemas.microsoft.com/office/drawing/2014/main" id="{2E284266-9538-EED4-1B98-7E09CFFCE879}"/>
                </a:ext>
              </a:extLst>
            </p:cNvPr>
            <p:cNvSpPr/>
            <p:nvPr/>
          </p:nvSpPr>
          <p:spPr>
            <a:xfrm>
              <a:off x="7095155" y="4541698"/>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27" name="Cube 26">
              <a:extLst>
                <a:ext uri="{FF2B5EF4-FFF2-40B4-BE49-F238E27FC236}">
                  <a16:creationId xmlns:a16="http://schemas.microsoft.com/office/drawing/2014/main" id="{3F7C546A-CD0B-B4B1-B29C-4875B7D3082B}"/>
                </a:ext>
              </a:extLst>
            </p:cNvPr>
            <p:cNvSpPr/>
            <p:nvPr/>
          </p:nvSpPr>
          <p:spPr>
            <a:xfrm>
              <a:off x="7095155" y="3588048"/>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28" name="Cube 27">
              <a:extLst>
                <a:ext uri="{FF2B5EF4-FFF2-40B4-BE49-F238E27FC236}">
                  <a16:creationId xmlns:a16="http://schemas.microsoft.com/office/drawing/2014/main" id="{69B101EA-CD59-CACE-9150-2DB7A5A6AA0F}"/>
                </a:ext>
              </a:extLst>
            </p:cNvPr>
            <p:cNvSpPr/>
            <p:nvPr/>
          </p:nvSpPr>
          <p:spPr>
            <a:xfrm>
              <a:off x="7095155" y="2634399"/>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29" name="Cube 28">
              <a:extLst>
                <a:ext uri="{FF2B5EF4-FFF2-40B4-BE49-F238E27FC236}">
                  <a16:creationId xmlns:a16="http://schemas.microsoft.com/office/drawing/2014/main" id="{4219B686-6795-FA0B-7741-FE7900B181C8}"/>
                </a:ext>
              </a:extLst>
            </p:cNvPr>
            <p:cNvSpPr/>
            <p:nvPr/>
          </p:nvSpPr>
          <p:spPr>
            <a:xfrm>
              <a:off x="9060252" y="4216591"/>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30" name="Cube 29">
              <a:extLst>
                <a:ext uri="{FF2B5EF4-FFF2-40B4-BE49-F238E27FC236}">
                  <a16:creationId xmlns:a16="http://schemas.microsoft.com/office/drawing/2014/main" id="{2960985C-6BBD-B1FA-08B8-7B2A2BD0F506}"/>
                </a:ext>
              </a:extLst>
            </p:cNvPr>
            <p:cNvSpPr/>
            <p:nvPr/>
          </p:nvSpPr>
          <p:spPr>
            <a:xfrm>
              <a:off x="9060252" y="3262941"/>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31" name="Cube 30">
              <a:extLst>
                <a:ext uri="{FF2B5EF4-FFF2-40B4-BE49-F238E27FC236}">
                  <a16:creationId xmlns:a16="http://schemas.microsoft.com/office/drawing/2014/main" id="{0F5B74D1-4C9C-A463-EFDF-74944BF2F1BB}"/>
                </a:ext>
              </a:extLst>
            </p:cNvPr>
            <p:cNvSpPr/>
            <p:nvPr/>
          </p:nvSpPr>
          <p:spPr>
            <a:xfrm>
              <a:off x="9060252" y="2309291"/>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32" name="Cube 31">
              <a:extLst>
                <a:ext uri="{FF2B5EF4-FFF2-40B4-BE49-F238E27FC236}">
                  <a16:creationId xmlns:a16="http://schemas.microsoft.com/office/drawing/2014/main" id="{A4D1987C-8B7E-2A07-5FB9-E6116A90CD11}"/>
                </a:ext>
              </a:extLst>
            </p:cNvPr>
            <p:cNvSpPr/>
            <p:nvPr/>
          </p:nvSpPr>
          <p:spPr>
            <a:xfrm>
              <a:off x="10006677" y="4216591"/>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33" name="Cube 32">
              <a:extLst>
                <a:ext uri="{FF2B5EF4-FFF2-40B4-BE49-F238E27FC236}">
                  <a16:creationId xmlns:a16="http://schemas.microsoft.com/office/drawing/2014/main" id="{D9C2F5BC-B186-6D74-ECDA-06F984759DA3}"/>
                </a:ext>
              </a:extLst>
            </p:cNvPr>
            <p:cNvSpPr/>
            <p:nvPr/>
          </p:nvSpPr>
          <p:spPr>
            <a:xfrm>
              <a:off x="10006677" y="3262941"/>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34" name="Cube 33">
              <a:extLst>
                <a:ext uri="{FF2B5EF4-FFF2-40B4-BE49-F238E27FC236}">
                  <a16:creationId xmlns:a16="http://schemas.microsoft.com/office/drawing/2014/main" id="{BC026C6C-C19B-59A5-F91D-633E3D592102}"/>
                </a:ext>
              </a:extLst>
            </p:cNvPr>
            <p:cNvSpPr/>
            <p:nvPr/>
          </p:nvSpPr>
          <p:spPr>
            <a:xfrm>
              <a:off x="10006677" y="2309291"/>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35" name="Cube 34">
              <a:extLst>
                <a:ext uri="{FF2B5EF4-FFF2-40B4-BE49-F238E27FC236}">
                  <a16:creationId xmlns:a16="http://schemas.microsoft.com/office/drawing/2014/main" id="{DB7E3E6F-1EE5-704F-EE9D-498A82C075E6}"/>
                </a:ext>
              </a:extLst>
            </p:cNvPr>
            <p:cNvSpPr/>
            <p:nvPr/>
          </p:nvSpPr>
          <p:spPr>
            <a:xfrm>
              <a:off x="8749593" y="4527250"/>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36" name="Cube 35">
              <a:extLst>
                <a:ext uri="{FF2B5EF4-FFF2-40B4-BE49-F238E27FC236}">
                  <a16:creationId xmlns:a16="http://schemas.microsoft.com/office/drawing/2014/main" id="{9D931626-6861-F3DA-FA62-45E226EC4D50}"/>
                </a:ext>
              </a:extLst>
            </p:cNvPr>
            <p:cNvSpPr/>
            <p:nvPr/>
          </p:nvSpPr>
          <p:spPr>
            <a:xfrm>
              <a:off x="8749593" y="3573600"/>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37" name="Cube 36">
              <a:extLst>
                <a:ext uri="{FF2B5EF4-FFF2-40B4-BE49-F238E27FC236}">
                  <a16:creationId xmlns:a16="http://schemas.microsoft.com/office/drawing/2014/main" id="{71919ECB-6BEC-16E6-36D9-92CC42B78998}"/>
                </a:ext>
              </a:extLst>
            </p:cNvPr>
            <p:cNvSpPr/>
            <p:nvPr/>
          </p:nvSpPr>
          <p:spPr>
            <a:xfrm>
              <a:off x="8749593" y="2619951"/>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38" name="Cube 37">
              <a:extLst>
                <a:ext uri="{FF2B5EF4-FFF2-40B4-BE49-F238E27FC236}">
                  <a16:creationId xmlns:a16="http://schemas.microsoft.com/office/drawing/2014/main" id="{6D4DCD5F-00CB-DBCC-511D-8BDC772A0830}"/>
                </a:ext>
              </a:extLst>
            </p:cNvPr>
            <p:cNvSpPr/>
            <p:nvPr/>
          </p:nvSpPr>
          <p:spPr>
            <a:xfrm>
              <a:off x="9696018" y="4527250"/>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39" name="Cube 38">
              <a:extLst>
                <a:ext uri="{FF2B5EF4-FFF2-40B4-BE49-F238E27FC236}">
                  <a16:creationId xmlns:a16="http://schemas.microsoft.com/office/drawing/2014/main" id="{6C3A456F-2853-7CA4-855B-9192D103B933}"/>
                </a:ext>
              </a:extLst>
            </p:cNvPr>
            <p:cNvSpPr/>
            <p:nvPr/>
          </p:nvSpPr>
          <p:spPr>
            <a:xfrm>
              <a:off x="9696018" y="3573600"/>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sp>
          <p:nvSpPr>
            <p:cNvPr id="40" name="Cube 39">
              <a:extLst>
                <a:ext uri="{FF2B5EF4-FFF2-40B4-BE49-F238E27FC236}">
                  <a16:creationId xmlns:a16="http://schemas.microsoft.com/office/drawing/2014/main" id="{97B2A562-EDD8-BAF4-5D70-9F24AA201BC7}"/>
                </a:ext>
              </a:extLst>
            </p:cNvPr>
            <p:cNvSpPr/>
            <p:nvPr/>
          </p:nvSpPr>
          <p:spPr>
            <a:xfrm>
              <a:off x="9696018" y="2619951"/>
              <a:ext cx="1257084" cy="125708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200">
                <a:solidFill>
                  <a:schemeClr val="tx1"/>
                </a:solidFill>
              </a:endParaRPr>
            </a:p>
          </p:txBody>
        </p:sp>
        <p:cxnSp>
          <p:nvCxnSpPr>
            <p:cNvPr id="41" name="Connecteur droit avec flèche 40">
              <a:extLst>
                <a:ext uri="{FF2B5EF4-FFF2-40B4-BE49-F238E27FC236}">
                  <a16:creationId xmlns:a16="http://schemas.microsoft.com/office/drawing/2014/main" id="{3C5C8864-0FAE-2372-5CBB-58D709AFA55B}"/>
                </a:ext>
              </a:extLst>
            </p:cNvPr>
            <p:cNvCxnSpPr/>
            <p:nvPr/>
          </p:nvCxnSpPr>
          <p:spPr>
            <a:xfrm>
              <a:off x="1188110" y="5876925"/>
              <a:ext cx="935965" cy="0"/>
            </a:xfrm>
            <a:prstGeom prst="straightConnector1">
              <a:avLst/>
            </a:prstGeom>
            <a:ln>
              <a:headEnd type="arrow" w="med" len="med"/>
              <a:tailEnd type="arrow" w="med" len="med"/>
            </a:ln>
          </p:spPr>
          <p:style>
            <a:lnRef idx="2">
              <a:schemeClr val="dk1"/>
            </a:lnRef>
            <a:fillRef idx="0">
              <a:schemeClr val="dk1"/>
            </a:fillRef>
            <a:effectRef idx="1">
              <a:schemeClr val="dk1"/>
            </a:effectRef>
            <a:fontRef idx="minor">
              <a:schemeClr val="tx1"/>
            </a:fontRef>
          </p:style>
        </p:cxnSp>
        <p:sp>
          <p:nvSpPr>
            <p:cNvPr id="42" name="ZoneTexte 41">
              <a:extLst>
                <a:ext uri="{FF2B5EF4-FFF2-40B4-BE49-F238E27FC236}">
                  <a16:creationId xmlns:a16="http://schemas.microsoft.com/office/drawing/2014/main" id="{9406CB71-E3E6-038A-B66D-7EAEBB019C79}"/>
                </a:ext>
              </a:extLst>
            </p:cNvPr>
            <p:cNvSpPr txBox="1"/>
            <p:nvPr/>
          </p:nvSpPr>
          <p:spPr>
            <a:xfrm>
              <a:off x="1082477" y="5976743"/>
              <a:ext cx="1041597" cy="462069"/>
            </a:xfrm>
            <a:prstGeom prst="rect">
              <a:avLst/>
            </a:prstGeom>
            <a:noFill/>
          </p:spPr>
          <p:txBody>
            <a:bodyPr wrap="square" rtlCol="0">
              <a:spAutoFit/>
            </a:bodyPr>
            <a:lstStyle/>
            <a:p>
              <a:r>
                <a:rPr lang="fr-FR" sz="1200" dirty="0">
                  <a:latin typeface="Bahnschrift SemiBold" panose="020B0502040204020203" pitchFamily="34" charset="0"/>
                </a:rPr>
                <a:t>10 cm</a:t>
              </a:r>
            </a:p>
          </p:txBody>
        </p:sp>
        <p:cxnSp>
          <p:nvCxnSpPr>
            <p:cNvPr id="43" name="Connecteur droit avec flèche 42">
              <a:extLst>
                <a:ext uri="{FF2B5EF4-FFF2-40B4-BE49-F238E27FC236}">
                  <a16:creationId xmlns:a16="http://schemas.microsoft.com/office/drawing/2014/main" id="{35F15E21-63C1-F43D-8918-7A408B5E6E7A}"/>
                </a:ext>
              </a:extLst>
            </p:cNvPr>
            <p:cNvCxnSpPr>
              <a:cxnSpLocks/>
            </p:cNvCxnSpPr>
            <p:nvPr/>
          </p:nvCxnSpPr>
          <p:spPr>
            <a:xfrm>
              <a:off x="1087198" y="4845132"/>
              <a:ext cx="0" cy="931977"/>
            </a:xfrm>
            <a:prstGeom prst="straightConnector1">
              <a:avLst/>
            </a:prstGeom>
            <a:ln>
              <a:headEnd type="arrow" w="med" len="med"/>
              <a:tailEnd type="arrow" w="med" len="med"/>
            </a:ln>
          </p:spPr>
          <p:style>
            <a:lnRef idx="2">
              <a:schemeClr val="dk1"/>
            </a:lnRef>
            <a:fillRef idx="0">
              <a:schemeClr val="dk1"/>
            </a:fillRef>
            <a:effectRef idx="1">
              <a:schemeClr val="dk1"/>
            </a:effectRef>
            <a:fontRef idx="minor">
              <a:schemeClr val="tx1"/>
            </a:fontRef>
          </p:style>
        </p:cxnSp>
        <p:sp>
          <p:nvSpPr>
            <p:cNvPr id="44" name="ZoneTexte 43">
              <a:extLst>
                <a:ext uri="{FF2B5EF4-FFF2-40B4-BE49-F238E27FC236}">
                  <a16:creationId xmlns:a16="http://schemas.microsoft.com/office/drawing/2014/main" id="{F216B18E-C185-268D-9C7D-78FB3E899ADD}"/>
                </a:ext>
              </a:extLst>
            </p:cNvPr>
            <p:cNvSpPr txBox="1"/>
            <p:nvPr/>
          </p:nvSpPr>
          <p:spPr>
            <a:xfrm>
              <a:off x="96056" y="5128819"/>
              <a:ext cx="1041597" cy="462069"/>
            </a:xfrm>
            <a:prstGeom prst="rect">
              <a:avLst/>
            </a:prstGeom>
            <a:noFill/>
          </p:spPr>
          <p:txBody>
            <a:bodyPr wrap="square" rtlCol="0">
              <a:spAutoFit/>
            </a:bodyPr>
            <a:lstStyle/>
            <a:p>
              <a:r>
                <a:rPr lang="fr-FR" sz="1200" dirty="0">
                  <a:latin typeface="Bahnschrift SemiBold" panose="020B0502040204020203" pitchFamily="34" charset="0"/>
                </a:rPr>
                <a:t>10 cm</a:t>
              </a:r>
            </a:p>
          </p:txBody>
        </p:sp>
        <p:cxnSp>
          <p:nvCxnSpPr>
            <p:cNvPr id="45" name="Connecteur droit avec flèche 44">
              <a:extLst>
                <a:ext uri="{FF2B5EF4-FFF2-40B4-BE49-F238E27FC236}">
                  <a16:creationId xmlns:a16="http://schemas.microsoft.com/office/drawing/2014/main" id="{51858CA3-95FF-4280-B20D-6FF862FD2C09}"/>
                </a:ext>
              </a:extLst>
            </p:cNvPr>
            <p:cNvCxnSpPr>
              <a:cxnSpLocks/>
            </p:cNvCxnSpPr>
            <p:nvPr/>
          </p:nvCxnSpPr>
          <p:spPr>
            <a:xfrm flipH="1">
              <a:off x="1087198" y="4467225"/>
              <a:ext cx="285050" cy="309001"/>
            </a:xfrm>
            <a:prstGeom prst="straightConnector1">
              <a:avLst/>
            </a:prstGeom>
            <a:ln>
              <a:headEnd type="arrow" w="med" len="med"/>
              <a:tailEnd type="arrow" w="med" len="med"/>
            </a:ln>
          </p:spPr>
          <p:style>
            <a:lnRef idx="2">
              <a:schemeClr val="dk1"/>
            </a:lnRef>
            <a:fillRef idx="0">
              <a:schemeClr val="dk1"/>
            </a:fillRef>
            <a:effectRef idx="1">
              <a:schemeClr val="dk1"/>
            </a:effectRef>
            <a:fontRef idx="minor">
              <a:schemeClr val="tx1"/>
            </a:fontRef>
          </p:style>
        </p:cxnSp>
        <p:sp>
          <p:nvSpPr>
            <p:cNvPr id="46" name="ZoneTexte 45">
              <a:extLst>
                <a:ext uri="{FF2B5EF4-FFF2-40B4-BE49-F238E27FC236}">
                  <a16:creationId xmlns:a16="http://schemas.microsoft.com/office/drawing/2014/main" id="{14DBC8D3-C822-9FD8-4250-598807FFB4A5}"/>
                </a:ext>
              </a:extLst>
            </p:cNvPr>
            <p:cNvSpPr txBox="1"/>
            <p:nvPr/>
          </p:nvSpPr>
          <p:spPr>
            <a:xfrm>
              <a:off x="239590" y="4299504"/>
              <a:ext cx="1041597" cy="462069"/>
            </a:xfrm>
            <a:prstGeom prst="rect">
              <a:avLst/>
            </a:prstGeom>
            <a:noFill/>
          </p:spPr>
          <p:txBody>
            <a:bodyPr wrap="square" rtlCol="0">
              <a:spAutoFit/>
            </a:bodyPr>
            <a:lstStyle/>
            <a:p>
              <a:r>
                <a:rPr lang="fr-FR" sz="1200" dirty="0">
                  <a:latin typeface="Bahnschrift SemiBold" panose="020B0502040204020203" pitchFamily="34" charset="0"/>
                </a:rPr>
                <a:t>10 cm</a:t>
              </a:r>
            </a:p>
          </p:txBody>
        </p:sp>
        <p:sp>
          <p:nvSpPr>
            <p:cNvPr id="47" name="ZoneTexte 46">
              <a:extLst>
                <a:ext uri="{FF2B5EF4-FFF2-40B4-BE49-F238E27FC236}">
                  <a16:creationId xmlns:a16="http://schemas.microsoft.com/office/drawing/2014/main" id="{50CC06C2-9CE4-E593-9DC5-0609DF9E85E0}"/>
                </a:ext>
              </a:extLst>
            </p:cNvPr>
            <p:cNvSpPr txBox="1"/>
            <p:nvPr/>
          </p:nvSpPr>
          <p:spPr>
            <a:xfrm>
              <a:off x="1387612" y="3612507"/>
              <a:ext cx="920043" cy="872796"/>
            </a:xfrm>
            <a:prstGeom prst="rect">
              <a:avLst/>
            </a:prstGeom>
            <a:noFill/>
          </p:spPr>
          <p:txBody>
            <a:bodyPr wrap="square" rtlCol="0">
              <a:spAutoFit/>
            </a:bodyPr>
            <a:lstStyle/>
            <a:p>
              <a:pPr algn="ctr"/>
              <a:r>
                <a:rPr lang="fr-FR" sz="2800" dirty="0">
                  <a:latin typeface="Bahnschrift Light SemiCondensed" panose="020B0502040204020203" pitchFamily="34" charset="0"/>
                </a:rPr>
                <a:t>1U</a:t>
              </a:r>
            </a:p>
          </p:txBody>
        </p:sp>
        <p:sp>
          <p:nvSpPr>
            <p:cNvPr id="48" name="ZoneTexte 47">
              <a:extLst>
                <a:ext uri="{FF2B5EF4-FFF2-40B4-BE49-F238E27FC236}">
                  <a16:creationId xmlns:a16="http://schemas.microsoft.com/office/drawing/2014/main" id="{00CBF356-6C82-0052-EF52-083B70F2B81C}"/>
                </a:ext>
              </a:extLst>
            </p:cNvPr>
            <p:cNvSpPr txBox="1"/>
            <p:nvPr/>
          </p:nvSpPr>
          <p:spPr>
            <a:xfrm>
              <a:off x="3056904" y="2757281"/>
              <a:ext cx="920043" cy="872796"/>
            </a:xfrm>
            <a:prstGeom prst="rect">
              <a:avLst/>
            </a:prstGeom>
            <a:noFill/>
          </p:spPr>
          <p:txBody>
            <a:bodyPr wrap="square" rtlCol="0">
              <a:spAutoFit/>
            </a:bodyPr>
            <a:lstStyle/>
            <a:p>
              <a:pPr algn="ctr"/>
              <a:r>
                <a:rPr lang="fr-FR" sz="2800" dirty="0">
                  <a:latin typeface="Bahnschrift Light SemiCondensed" panose="020B0502040204020203" pitchFamily="34" charset="0"/>
                </a:rPr>
                <a:t>2U</a:t>
              </a:r>
            </a:p>
          </p:txBody>
        </p:sp>
        <p:sp>
          <p:nvSpPr>
            <p:cNvPr id="49" name="ZoneTexte 48">
              <a:extLst>
                <a:ext uri="{FF2B5EF4-FFF2-40B4-BE49-F238E27FC236}">
                  <a16:creationId xmlns:a16="http://schemas.microsoft.com/office/drawing/2014/main" id="{09A9F668-3808-9862-E0D7-784E481B344F}"/>
                </a:ext>
              </a:extLst>
            </p:cNvPr>
            <p:cNvSpPr txBox="1"/>
            <p:nvPr/>
          </p:nvSpPr>
          <p:spPr>
            <a:xfrm>
              <a:off x="4688971" y="1827413"/>
              <a:ext cx="920043" cy="872796"/>
            </a:xfrm>
            <a:prstGeom prst="rect">
              <a:avLst/>
            </a:prstGeom>
            <a:noFill/>
          </p:spPr>
          <p:txBody>
            <a:bodyPr wrap="square" rtlCol="0">
              <a:spAutoFit/>
            </a:bodyPr>
            <a:lstStyle/>
            <a:p>
              <a:pPr algn="ctr"/>
              <a:r>
                <a:rPr lang="fr-FR" sz="2800" dirty="0">
                  <a:latin typeface="Bahnschrift Light SemiCondensed" panose="020B0502040204020203" pitchFamily="34" charset="0"/>
                </a:rPr>
                <a:t>3U</a:t>
              </a:r>
            </a:p>
          </p:txBody>
        </p:sp>
        <p:sp>
          <p:nvSpPr>
            <p:cNvPr id="50" name="ZoneTexte 49">
              <a:extLst>
                <a:ext uri="{FF2B5EF4-FFF2-40B4-BE49-F238E27FC236}">
                  <a16:creationId xmlns:a16="http://schemas.microsoft.com/office/drawing/2014/main" id="{F8F7DC79-66BB-B433-1C6B-1D67F75A8063}"/>
                </a:ext>
              </a:extLst>
            </p:cNvPr>
            <p:cNvSpPr txBox="1"/>
            <p:nvPr/>
          </p:nvSpPr>
          <p:spPr>
            <a:xfrm>
              <a:off x="6763269" y="1789897"/>
              <a:ext cx="920043" cy="872796"/>
            </a:xfrm>
            <a:prstGeom prst="rect">
              <a:avLst/>
            </a:prstGeom>
            <a:noFill/>
          </p:spPr>
          <p:txBody>
            <a:bodyPr wrap="square" rtlCol="0">
              <a:spAutoFit/>
            </a:bodyPr>
            <a:lstStyle/>
            <a:p>
              <a:pPr algn="ctr"/>
              <a:r>
                <a:rPr lang="fr-FR" sz="2800" dirty="0">
                  <a:latin typeface="Bahnschrift Light SemiCondensed" panose="020B0502040204020203" pitchFamily="34" charset="0"/>
                </a:rPr>
                <a:t>6U</a:t>
              </a:r>
            </a:p>
          </p:txBody>
        </p:sp>
        <p:sp>
          <p:nvSpPr>
            <p:cNvPr id="51" name="ZoneTexte 50">
              <a:extLst>
                <a:ext uri="{FF2B5EF4-FFF2-40B4-BE49-F238E27FC236}">
                  <a16:creationId xmlns:a16="http://schemas.microsoft.com/office/drawing/2014/main" id="{F51A244C-1116-A4B3-F580-38CB3ED2DAD9}"/>
                </a:ext>
              </a:extLst>
            </p:cNvPr>
            <p:cNvSpPr txBox="1"/>
            <p:nvPr/>
          </p:nvSpPr>
          <p:spPr>
            <a:xfrm>
              <a:off x="9696017" y="1431627"/>
              <a:ext cx="1125636" cy="872796"/>
            </a:xfrm>
            <a:prstGeom prst="rect">
              <a:avLst/>
            </a:prstGeom>
            <a:noFill/>
          </p:spPr>
          <p:txBody>
            <a:bodyPr wrap="square" rtlCol="0">
              <a:spAutoFit/>
            </a:bodyPr>
            <a:lstStyle/>
            <a:p>
              <a:pPr algn="ctr"/>
              <a:r>
                <a:rPr lang="fr-FR" sz="2800" dirty="0">
                  <a:latin typeface="Bahnschrift Light SemiCondensed" panose="020B0502040204020203" pitchFamily="34" charset="0"/>
                </a:rPr>
                <a:t>12U</a:t>
              </a:r>
            </a:p>
          </p:txBody>
        </p:sp>
      </p:grpSp>
    </p:spTree>
    <p:extLst>
      <p:ext uri="{BB962C8B-B14F-4D97-AF65-F5344CB8AC3E}">
        <p14:creationId xmlns:p14="http://schemas.microsoft.com/office/powerpoint/2010/main" val="28909832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20</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Mécanique orbitale – Perturbations</a:t>
            </a:r>
          </a:p>
        </p:txBody>
      </p:sp>
      <mc:AlternateContent xmlns:mc="http://schemas.openxmlformats.org/markup-compatibility/2006" xmlns:a14="http://schemas.microsoft.com/office/drawing/2010/main">
        <mc:Choice Requires="a14">
          <p:sp>
            <p:nvSpPr>
              <p:cNvPr id="9" name="ZoneTexte 8">
                <a:extLst>
                  <a:ext uri="{FF2B5EF4-FFF2-40B4-BE49-F238E27FC236}">
                    <a16:creationId xmlns:a16="http://schemas.microsoft.com/office/drawing/2014/main" id="{DB284517-9411-9910-D512-7EED560028C4}"/>
                  </a:ext>
                </a:extLst>
              </p:cNvPr>
              <p:cNvSpPr txBox="1"/>
              <p:nvPr/>
            </p:nvSpPr>
            <p:spPr>
              <a:xfrm rot="10800000" flipV="1">
                <a:off x="7028363" y="1761567"/>
                <a:ext cx="4710056" cy="3139321"/>
              </a:xfrm>
              <a:prstGeom prst="rect">
                <a:avLst/>
              </a:prstGeom>
              <a:noFill/>
            </p:spPr>
            <p:txBody>
              <a:bodyPr wrap="square" rtlCol="0">
                <a:spAutoFit/>
              </a:bodyPr>
              <a:lstStyle/>
              <a:p>
                <a:pPr algn="just"/>
                <a:r>
                  <a:rPr lang="fr-FR" dirty="0">
                    <a:latin typeface="Amasis MT Pro" panose="02040504050005020304" pitchFamily="18" charset="0"/>
                  </a:rPr>
                  <a:t>Pour une Terre parfaitement sphérique et isolée, tous les paramètres orbitaux restent constants avec le temps (sauf l’anomalie vraie </a:t>
                </a:r>
                <a14:m>
                  <m:oMath xmlns:m="http://schemas.openxmlformats.org/officeDocument/2006/math">
                    <m:r>
                      <a:rPr lang="fr-FR" b="0" i="1" smtClean="0">
                        <a:latin typeface="Cambria Math" panose="02040503050406030204" pitchFamily="18" charset="0"/>
                      </a:rPr>
                      <m:t>𝜈</m:t>
                    </m:r>
                  </m:oMath>
                </a14:m>
                <a:r>
                  <a:rPr lang="fr-FR" dirty="0">
                    <a:latin typeface="Amasis MT Pro" panose="02040504050005020304" pitchFamily="18" charset="0"/>
                  </a:rPr>
                  <a:t> qui évolue avec la révolution du satellite), ce qui les rend extrêmement utiles pour décrire une orbite.</a:t>
                </a:r>
              </a:p>
              <a:p>
                <a:pPr algn="just"/>
                <a:r>
                  <a:rPr lang="fr-FR" dirty="0">
                    <a:latin typeface="Amasis MT Pro" panose="02040504050005020304" pitchFamily="18" charset="0"/>
                  </a:rPr>
                  <a:t>Dans le monde réel, des perturbations causent des modifications de l’orbite : traînée atmosphérique, gravité de la Lune et du Soleil, vent solaire, potentiel gravitationnel terrestre non-sphérique…</a:t>
                </a:r>
              </a:p>
            </p:txBody>
          </p:sp>
        </mc:Choice>
        <mc:Fallback xmlns="">
          <p:sp>
            <p:nvSpPr>
              <p:cNvPr id="9" name="ZoneTexte 8">
                <a:extLst>
                  <a:ext uri="{FF2B5EF4-FFF2-40B4-BE49-F238E27FC236}">
                    <a16:creationId xmlns:a16="http://schemas.microsoft.com/office/drawing/2014/main" id="{DB284517-9411-9910-D512-7EED560028C4}"/>
                  </a:ext>
                </a:extLst>
              </p:cNvPr>
              <p:cNvSpPr txBox="1">
                <a:spLocks noRot="1" noChangeAspect="1" noMove="1" noResize="1" noEditPoints="1" noAdjustHandles="1" noChangeArrowheads="1" noChangeShapeType="1" noTextEdit="1"/>
              </p:cNvSpPr>
              <p:nvPr/>
            </p:nvSpPr>
            <p:spPr>
              <a:xfrm rot="10800000" flipV="1">
                <a:off x="7028363" y="1761567"/>
                <a:ext cx="4710056" cy="3139321"/>
              </a:xfrm>
              <a:prstGeom prst="rect">
                <a:avLst/>
              </a:prstGeom>
              <a:blipFill>
                <a:blip r:embed="rId2"/>
                <a:stretch>
                  <a:fillRect l="-1164" t="-1165" r="-906" b="-2136"/>
                </a:stretch>
              </a:blipFill>
            </p:spPr>
            <p:txBody>
              <a:bodyPr/>
              <a:lstStyle/>
              <a:p>
                <a:r>
                  <a:rPr lang="fr-FR">
                    <a:noFill/>
                  </a:rPr>
                  <a:t> </a:t>
                </a:r>
              </a:p>
            </p:txBody>
          </p:sp>
        </mc:Fallback>
      </mc:AlternateContent>
      <p:pic>
        <p:nvPicPr>
          <p:cNvPr id="7" name="Image 6" descr="Une image contenant texte, diagramme, ligne, Tracé&#10;&#10;Description générée automatiquement">
            <a:extLst>
              <a:ext uri="{FF2B5EF4-FFF2-40B4-BE49-F238E27FC236}">
                <a16:creationId xmlns:a16="http://schemas.microsoft.com/office/drawing/2014/main" id="{A63102F5-09DF-B975-F497-5F170F5859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087" y="1044163"/>
            <a:ext cx="6366189" cy="4943158"/>
          </a:xfrm>
          <a:prstGeom prst="rect">
            <a:avLst/>
          </a:prstGeom>
        </p:spPr>
      </p:pic>
      <p:sp>
        <p:nvSpPr>
          <p:cNvPr id="10" name="ZoneTexte 9">
            <a:extLst>
              <a:ext uri="{FF2B5EF4-FFF2-40B4-BE49-F238E27FC236}">
                <a16:creationId xmlns:a16="http://schemas.microsoft.com/office/drawing/2014/main" id="{B90971A3-EDE9-C36F-C6D0-2A2E1B768086}"/>
              </a:ext>
            </a:extLst>
          </p:cNvPr>
          <p:cNvSpPr txBox="1"/>
          <p:nvPr/>
        </p:nvSpPr>
        <p:spPr>
          <a:xfrm>
            <a:off x="0" y="5818044"/>
            <a:ext cx="3004039" cy="338554"/>
          </a:xfrm>
          <a:prstGeom prst="rect">
            <a:avLst/>
          </a:prstGeom>
          <a:noFill/>
        </p:spPr>
        <p:txBody>
          <a:bodyPr wrap="square">
            <a:spAutoFit/>
          </a:bodyPr>
          <a:lstStyle/>
          <a:p>
            <a:pPr algn="ctr"/>
            <a:r>
              <a:rPr lang="fr-FR" sz="1600" i="1" dirty="0">
                <a:latin typeface="Amasis MT Pro" panose="02040504050005020304" pitchFamily="18" charset="0"/>
              </a:rPr>
              <a:t>Source : </a:t>
            </a:r>
            <a:r>
              <a:rPr lang="fr-FR" sz="1600" i="1" dirty="0">
                <a:latin typeface="Amasis MT Pro" panose="02040504050005020304" pitchFamily="18" charset="0"/>
                <a:hlinkClick r:id="rId4"/>
              </a:rPr>
              <a:t>Tyler Reid</a:t>
            </a:r>
            <a:endParaRPr lang="fr-FR" sz="1600" i="1" dirty="0">
              <a:latin typeface="Amasis MT Pro" panose="02040504050005020304" pitchFamily="18" charset="0"/>
            </a:endParaRPr>
          </a:p>
        </p:txBody>
      </p:sp>
    </p:spTree>
    <p:extLst>
      <p:ext uri="{BB962C8B-B14F-4D97-AF65-F5344CB8AC3E}">
        <p14:creationId xmlns:p14="http://schemas.microsoft.com/office/powerpoint/2010/main" val="22770542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21</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Mécanique orbitale – Orbites classiques</a:t>
            </a:r>
          </a:p>
        </p:txBody>
      </p:sp>
      <p:pic>
        <p:nvPicPr>
          <p:cNvPr id="16" name="Image 15" descr="Une image contenant texte, cercle, capture d’écran, Police&#10;&#10;Description générée automatiquement">
            <a:extLst>
              <a:ext uri="{FF2B5EF4-FFF2-40B4-BE49-F238E27FC236}">
                <a16:creationId xmlns:a16="http://schemas.microsoft.com/office/drawing/2014/main" id="{28E1AFDA-F04E-89AD-ED0B-12A12A5C9B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951" y="1052200"/>
            <a:ext cx="4724400" cy="4724400"/>
          </a:xfrm>
          <a:prstGeom prst="rect">
            <a:avLst/>
          </a:prstGeom>
        </p:spPr>
      </p:pic>
      <p:sp>
        <p:nvSpPr>
          <p:cNvPr id="17" name="ZoneTexte 16">
            <a:extLst>
              <a:ext uri="{FF2B5EF4-FFF2-40B4-BE49-F238E27FC236}">
                <a16:creationId xmlns:a16="http://schemas.microsoft.com/office/drawing/2014/main" id="{B31CE6D0-8C91-F2AF-9D41-A016F7239ECB}"/>
              </a:ext>
            </a:extLst>
          </p:cNvPr>
          <p:cNvSpPr txBox="1"/>
          <p:nvPr/>
        </p:nvSpPr>
        <p:spPr>
          <a:xfrm>
            <a:off x="0" y="5776600"/>
            <a:ext cx="3004039" cy="338554"/>
          </a:xfrm>
          <a:prstGeom prst="rect">
            <a:avLst/>
          </a:prstGeom>
          <a:noFill/>
        </p:spPr>
        <p:txBody>
          <a:bodyPr wrap="square">
            <a:spAutoFit/>
          </a:bodyPr>
          <a:lstStyle/>
          <a:p>
            <a:pPr algn="ctr"/>
            <a:r>
              <a:rPr lang="fr-FR" sz="1600" i="1" dirty="0">
                <a:latin typeface="Amasis MT Pro" panose="02040504050005020304" pitchFamily="18" charset="0"/>
              </a:rPr>
              <a:t>Source : </a:t>
            </a:r>
            <a:r>
              <a:rPr lang="fr-FR" sz="1600" i="1" dirty="0" err="1">
                <a:latin typeface="Amasis MT Pro" panose="02040504050005020304" pitchFamily="18" charset="0"/>
                <a:hlinkClick r:id="rId3"/>
              </a:rPr>
              <a:t>cmglee</a:t>
            </a:r>
            <a:endParaRPr lang="fr-FR" sz="1600" i="1" dirty="0">
              <a:latin typeface="Amasis MT Pro" panose="02040504050005020304" pitchFamily="18" charset="0"/>
            </a:endParaRPr>
          </a:p>
        </p:txBody>
      </p:sp>
      <p:sp>
        <p:nvSpPr>
          <p:cNvPr id="18" name="ZoneTexte 17">
            <a:extLst>
              <a:ext uri="{FF2B5EF4-FFF2-40B4-BE49-F238E27FC236}">
                <a16:creationId xmlns:a16="http://schemas.microsoft.com/office/drawing/2014/main" id="{B6A5E140-2ABE-987D-5885-5598001B01E4}"/>
              </a:ext>
            </a:extLst>
          </p:cNvPr>
          <p:cNvSpPr txBox="1"/>
          <p:nvPr/>
        </p:nvSpPr>
        <p:spPr>
          <a:xfrm rot="10800000" flipV="1">
            <a:off x="5734423" y="1028343"/>
            <a:ext cx="6278429" cy="4801314"/>
          </a:xfrm>
          <a:prstGeom prst="rect">
            <a:avLst/>
          </a:prstGeom>
          <a:noFill/>
        </p:spPr>
        <p:txBody>
          <a:bodyPr wrap="square" rtlCol="0">
            <a:spAutoFit/>
          </a:bodyPr>
          <a:lstStyle/>
          <a:p>
            <a:pPr algn="just"/>
            <a:r>
              <a:rPr lang="fr-FR" b="1" dirty="0">
                <a:latin typeface="Amasis MT Pro" panose="02040504050005020304" pitchFamily="18" charset="0"/>
              </a:rPr>
              <a:t>Orbite basse (</a:t>
            </a:r>
            <a:r>
              <a:rPr lang="fr-FR" b="1" i="1" dirty="0">
                <a:latin typeface="Amasis MT Pro" panose="02040504050005020304" pitchFamily="18" charset="0"/>
              </a:rPr>
              <a:t>Low </a:t>
            </a:r>
            <a:r>
              <a:rPr lang="fr-FR" b="1" i="1" dirty="0" err="1">
                <a:latin typeface="Amasis MT Pro" panose="02040504050005020304" pitchFamily="18" charset="0"/>
              </a:rPr>
              <a:t>Earth</a:t>
            </a:r>
            <a:r>
              <a:rPr lang="fr-FR" b="1" i="1" dirty="0">
                <a:latin typeface="Amasis MT Pro" panose="02040504050005020304" pitchFamily="18" charset="0"/>
              </a:rPr>
              <a:t> </a:t>
            </a:r>
            <a:r>
              <a:rPr lang="fr-FR" b="1" i="1" dirty="0" err="1">
                <a:latin typeface="Amasis MT Pro" panose="02040504050005020304" pitchFamily="18" charset="0"/>
              </a:rPr>
              <a:t>Orbit</a:t>
            </a:r>
            <a:r>
              <a:rPr lang="fr-FR" b="1" dirty="0">
                <a:latin typeface="Amasis MT Pro" panose="02040504050005020304" pitchFamily="18" charset="0"/>
              </a:rPr>
              <a:t>, LEO) </a:t>
            </a:r>
            <a:r>
              <a:rPr lang="fr-FR" dirty="0">
                <a:latin typeface="Amasis MT Pro" panose="02040504050005020304" pitchFamily="18" charset="0"/>
              </a:rPr>
              <a:t>: Altitude entre 400 et 2000km, inclinaisons diverses. Très utilisée pour l’observation terrestre, et les missions d’astronomie.</a:t>
            </a:r>
          </a:p>
          <a:p>
            <a:pPr algn="just"/>
            <a:endParaRPr lang="fr-FR" b="1" dirty="0">
              <a:latin typeface="Amasis MT Pro" panose="02040504050005020304" pitchFamily="18" charset="0"/>
            </a:endParaRPr>
          </a:p>
          <a:p>
            <a:pPr algn="just"/>
            <a:r>
              <a:rPr lang="fr-FR" b="1" dirty="0">
                <a:latin typeface="Amasis MT Pro" panose="02040504050005020304" pitchFamily="18" charset="0"/>
              </a:rPr>
              <a:t>Orbite géostationnaire (</a:t>
            </a:r>
            <a:r>
              <a:rPr lang="fr-FR" b="1" i="1" dirty="0">
                <a:latin typeface="Amasis MT Pro" panose="02040504050005020304" pitchFamily="18" charset="0"/>
              </a:rPr>
              <a:t>GEO</a:t>
            </a:r>
            <a:r>
              <a:rPr lang="fr-FR" b="1" dirty="0">
                <a:latin typeface="Amasis MT Pro" panose="02040504050005020304" pitchFamily="18" charset="0"/>
              </a:rPr>
              <a:t>) </a:t>
            </a:r>
            <a:r>
              <a:rPr lang="fr-FR" dirty="0">
                <a:latin typeface="Amasis MT Pro" panose="02040504050005020304" pitchFamily="18" charset="0"/>
              </a:rPr>
              <a:t>: Inclinaison de 0°, altitude de 35786km, période de 1 jour. Très utilisée pour les télécommunications car le satellite est fixe par rapport au sol.</a:t>
            </a:r>
          </a:p>
          <a:p>
            <a:pPr algn="just"/>
            <a:endParaRPr lang="fr-FR" b="1" dirty="0">
              <a:latin typeface="Amasis MT Pro" panose="02040504050005020304" pitchFamily="18" charset="0"/>
            </a:endParaRPr>
          </a:p>
          <a:p>
            <a:pPr algn="just"/>
            <a:r>
              <a:rPr lang="fr-FR" b="1" dirty="0">
                <a:latin typeface="Amasis MT Pro" panose="02040504050005020304" pitchFamily="18" charset="0"/>
              </a:rPr>
              <a:t>Orbite moyenne (MEO)</a:t>
            </a:r>
            <a:r>
              <a:rPr lang="fr-FR" dirty="0">
                <a:latin typeface="Amasis MT Pro" panose="02040504050005020304" pitchFamily="18" charset="0"/>
              </a:rPr>
              <a:t> : Altitude ~20000km. Très utilisée pour les satellites GNSS (géolocalisation par satellites).</a:t>
            </a:r>
          </a:p>
          <a:p>
            <a:pPr algn="just"/>
            <a:endParaRPr lang="fr-FR" dirty="0">
              <a:latin typeface="Amasis MT Pro" panose="02040504050005020304" pitchFamily="18" charset="0"/>
            </a:endParaRPr>
          </a:p>
          <a:p>
            <a:pPr algn="just"/>
            <a:r>
              <a:rPr lang="fr-FR" b="1" dirty="0">
                <a:latin typeface="Amasis MT Pro" panose="02040504050005020304" pitchFamily="18" charset="0"/>
              </a:rPr>
              <a:t>Orbite héliosynchrone (SSO)</a:t>
            </a:r>
            <a:r>
              <a:rPr lang="fr-FR" dirty="0">
                <a:latin typeface="Amasis MT Pro" panose="02040504050005020304" pitchFamily="18" charset="0"/>
              </a:rPr>
              <a:t> : Orbite LEO spécifique qui permet un ensoleillement constant (cf. SSO). Très utilisée pour l’observation terrestre.</a:t>
            </a:r>
            <a:endParaRPr lang="fr-FR" b="1" dirty="0">
              <a:latin typeface="Amasis MT Pro" panose="02040504050005020304" pitchFamily="18" charset="0"/>
            </a:endParaRPr>
          </a:p>
          <a:p>
            <a:pPr algn="just"/>
            <a:endParaRPr lang="fr-FR" b="1" dirty="0">
              <a:latin typeface="Amasis MT Pro" panose="02040504050005020304" pitchFamily="18" charset="0"/>
            </a:endParaRPr>
          </a:p>
          <a:p>
            <a:pPr algn="just"/>
            <a:r>
              <a:rPr lang="fr-FR" b="1" dirty="0">
                <a:latin typeface="Amasis MT Pro" panose="02040504050005020304" pitchFamily="18" charset="0"/>
              </a:rPr>
              <a:t>Orbite </a:t>
            </a:r>
            <a:r>
              <a:rPr lang="fr-FR" b="1" dirty="0" err="1">
                <a:latin typeface="Amasis MT Pro" panose="02040504050005020304" pitchFamily="18" charset="0"/>
              </a:rPr>
              <a:t>Molniya</a:t>
            </a:r>
            <a:r>
              <a:rPr lang="fr-FR" b="1" dirty="0">
                <a:latin typeface="Amasis MT Pro" panose="02040504050005020304" pitchFamily="18" charset="0"/>
              </a:rPr>
              <a:t> </a:t>
            </a:r>
            <a:r>
              <a:rPr lang="fr-FR" dirty="0">
                <a:latin typeface="Amasis MT Pro" panose="02040504050005020304" pitchFamily="18" charset="0"/>
              </a:rPr>
              <a:t>: Orbite très inclinée et très excentrique. Très utilisée pour les télécommunications aux hautes latitudes.</a:t>
            </a:r>
            <a:endParaRPr lang="fr-FR" b="1" dirty="0">
              <a:latin typeface="Amasis MT Pro" panose="02040504050005020304" pitchFamily="18" charset="0"/>
            </a:endParaRPr>
          </a:p>
        </p:txBody>
      </p:sp>
    </p:spTree>
    <p:extLst>
      <p:ext uri="{BB962C8B-B14F-4D97-AF65-F5344CB8AC3E}">
        <p14:creationId xmlns:p14="http://schemas.microsoft.com/office/powerpoint/2010/main" val="2209060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22</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Mécanique orbitale – Orbite SSO</a:t>
            </a:r>
          </a:p>
        </p:txBody>
      </p:sp>
      <p:sp>
        <p:nvSpPr>
          <p:cNvPr id="10" name="ZoneTexte 9">
            <a:extLst>
              <a:ext uri="{FF2B5EF4-FFF2-40B4-BE49-F238E27FC236}">
                <a16:creationId xmlns:a16="http://schemas.microsoft.com/office/drawing/2014/main" id="{B90971A3-EDE9-C36F-C6D0-2A2E1B768086}"/>
              </a:ext>
            </a:extLst>
          </p:cNvPr>
          <p:cNvSpPr txBox="1"/>
          <p:nvPr/>
        </p:nvSpPr>
        <p:spPr>
          <a:xfrm>
            <a:off x="1800340" y="5930845"/>
            <a:ext cx="3004039" cy="338554"/>
          </a:xfrm>
          <a:prstGeom prst="rect">
            <a:avLst/>
          </a:prstGeom>
          <a:noFill/>
        </p:spPr>
        <p:txBody>
          <a:bodyPr wrap="square">
            <a:spAutoFit/>
          </a:bodyPr>
          <a:lstStyle/>
          <a:p>
            <a:pPr algn="ctr"/>
            <a:r>
              <a:rPr lang="fr-FR" sz="1600" i="1" dirty="0">
                <a:latin typeface="Amasis MT Pro" panose="02040504050005020304" pitchFamily="18" charset="0"/>
              </a:rPr>
              <a:t>Source : Adapté de </a:t>
            </a:r>
            <a:r>
              <a:rPr lang="fr-FR" sz="1600" i="1" dirty="0" err="1">
                <a:latin typeface="Amasis MT Pro" panose="02040504050005020304" pitchFamily="18" charset="0"/>
                <a:hlinkClick r:id="rId2"/>
              </a:rPr>
              <a:t>XZise</a:t>
            </a:r>
            <a:endParaRPr lang="fr-FR" sz="1600" i="1" dirty="0">
              <a:latin typeface="Amasis MT Pro" panose="02040504050005020304" pitchFamily="18" charset="0"/>
            </a:endParaRPr>
          </a:p>
        </p:txBody>
      </p:sp>
      <mc:AlternateContent xmlns:mc="http://schemas.openxmlformats.org/markup-compatibility/2006">
        <mc:Choice xmlns:a14="http://schemas.microsoft.com/office/drawing/2010/main" Requires="a14">
          <p:sp>
            <p:nvSpPr>
              <p:cNvPr id="3" name="ZoneTexte 2">
                <a:extLst>
                  <a:ext uri="{FF2B5EF4-FFF2-40B4-BE49-F238E27FC236}">
                    <a16:creationId xmlns:a16="http://schemas.microsoft.com/office/drawing/2014/main" id="{01BE38FD-B6BA-84CB-341A-81E4E9EC12B2}"/>
                  </a:ext>
                </a:extLst>
              </p:cNvPr>
              <p:cNvSpPr txBox="1"/>
              <p:nvPr/>
            </p:nvSpPr>
            <p:spPr>
              <a:xfrm rot="10800000" flipV="1">
                <a:off x="449960" y="933991"/>
                <a:ext cx="11292079" cy="1764842"/>
              </a:xfrm>
              <a:prstGeom prst="rect">
                <a:avLst/>
              </a:prstGeom>
              <a:noFill/>
            </p:spPr>
            <p:txBody>
              <a:bodyPr wrap="square" rtlCol="0">
                <a:spAutoFit/>
              </a:bodyPr>
              <a:lstStyle/>
              <a:p>
                <a:pPr algn="just"/>
                <a:r>
                  <a:rPr lang="fr-FR" dirty="0">
                    <a:latin typeface="Amasis MT Pro" panose="02040504050005020304" pitchFamily="18" charset="0"/>
                  </a:rPr>
                  <a:t>En orbite basse (LEO), en plus de la traînée atmosphérique, la perturbation majeure est la non-sphéricité de la Terre et notamment le </a:t>
                </a:r>
                <a14:m>
                  <m:oMath xmlns:m="http://schemas.openxmlformats.org/officeDocument/2006/math">
                    <m:sSub>
                      <m:sSubPr>
                        <m:ctrlPr>
                          <a:rPr lang="fr-FR" i="1">
                            <a:latin typeface="Cambria Math" panose="02040503050406030204" pitchFamily="18" charset="0"/>
                          </a:rPr>
                        </m:ctrlPr>
                      </m:sSubPr>
                      <m:e>
                        <m:r>
                          <a:rPr lang="fr-FR" i="1">
                            <a:latin typeface="Cambria Math" panose="02040503050406030204" pitchFamily="18" charset="0"/>
                          </a:rPr>
                          <m:t>𝐽</m:t>
                        </m:r>
                      </m:e>
                      <m:sub>
                        <m:r>
                          <a:rPr lang="fr-FR" i="1">
                            <a:latin typeface="Cambria Math" panose="02040503050406030204" pitchFamily="18" charset="0"/>
                          </a:rPr>
                          <m:t>2</m:t>
                        </m:r>
                      </m:sub>
                    </m:sSub>
                  </m:oMath>
                </a14:m>
                <a:r>
                  <a:rPr lang="fr-FR" dirty="0">
                    <a:latin typeface="Amasis MT Pro" panose="02040504050005020304" pitchFamily="18" charset="0"/>
                  </a:rPr>
                  <a:t>, dû à l’aplatissement de la Terre aux pôles. Elle provoque une précession de l’orbite, c’est-à-dire une variation du RAAN </a:t>
                </a:r>
                <a14:m>
                  <m:oMath xmlns:m="http://schemas.openxmlformats.org/officeDocument/2006/math">
                    <m:r>
                      <m:rPr>
                        <m:sty m:val="p"/>
                      </m:rPr>
                      <a:rPr lang="fr-FR">
                        <a:latin typeface="Cambria Math" panose="02040503050406030204" pitchFamily="18" charset="0"/>
                      </a:rPr>
                      <m:t>Ω</m:t>
                    </m:r>
                  </m:oMath>
                </a14:m>
                <a:r>
                  <a:rPr lang="fr-FR" dirty="0">
                    <a:latin typeface="Amasis MT Pro" panose="02040504050005020304" pitchFamily="18" charset="0"/>
                  </a:rPr>
                  <a:t>. En choisissant correctement l’inclinaison et l’altitude d’une orbite, il est possible d’utiliser le </a:t>
                </a:r>
                <a14:m>
                  <m:oMath xmlns:m="http://schemas.openxmlformats.org/officeDocument/2006/math">
                    <m:sSub>
                      <m:sSubPr>
                        <m:ctrlPr>
                          <a:rPr lang="fr-FR" i="1">
                            <a:latin typeface="Cambria Math" panose="02040503050406030204" pitchFamily="18" charset="0"/>
                          </a:rPr>
                        </m:ctrlPr>
                      </m:sSubPr>
                      <m:e>
                        <m:r>
                          <a:rPr lang="fr-FR" i="1">
                            <a:latin typeface="Cambria Math" panose="02040503050406030204" pitchFamily="18" charset="0"/>
                          </a:rPr>
                          <m:t>𝐽</m:t>
                        </m:r>
                      </m:e>
                      <m:sub>
                        <m:r>
                          <a:rPr lang="fr-FR" i="1">
                            <a:latin typeface="Cambria Math" panose="02040503050406030204" pitchFamily="18" charset="0"/>
                          </a:rPr>
                          <m:t>2</m:t>
                        </m:r>
                      </m:sub>
                    </m:sSub>
                  </m:oMath>
                </a14:m>
                <a:r>
                  <a:rPr lang="fr-FR" dirty="0">
                    <a:latin typeface="Amasis MT Pro" panose="02040504050005020304" pitchFamily="18" charset="0"/>
                  </a:rPr>
                  <a:t> pour orbiter de façon à garder une orientation avec le Soleil constante (</a:t>
                </a:r>
                <a14:m>
                  <m:oMath xmlns:m="http://schemas.openxmlformats.org/officeDocument/2006/math">
                    <m:acc>
                      <m:accPr>
                        <m:chr m:val="̇"/>
                        <m:ctrlPr>
                          <a:rPr lang="fr-FR" i="1">
                            <a:latin typeface="Cambria Math" panose="02040503050406030204" pitchFamily="18" charset="0"/>
                          </a:rPr>
                        </m:ctrlPr>
                      </m:accPr>
                      <m:e>
                        <m:r>
                          <m:rPr>
                            <m:sty m:val="p"/>
                          </m:rPr>
                          <a:rPr lang="fr-FR">
                            <a:latin typeface="Cambria Math" panose="02040503050406030204" pitchFamily="18" charset="0"/>
                          </a:rPr>
                          <m:t>Ω</m:t>
                        </m:r>
                      </m:e>
                    </m:acc>
                    <m:r>
                      <a:rPr lang="fr-FR" i="1" dirty="0">
                        <a:latin typeface="Cambria Math" panose="02040503050406030204" pitchFamily="18" charset="0"/>
                      </a:rPr>
                      <m:t>=360°/</m:t>
                    </m:r>
                    <m:r>
                      <a:rPr lang="fr-FR" i="1" dirty="0">
                        <a:latin typeface="Cambria Math" panose="02040503050406030204" pitchFamily="18" charset="0"/>
                      </a:rPr>
                      <m:t>𝑎𝑛</m:t>
                    </m:r>
                  </m:oMath>
                </a14:m>
                <a:r>
                  <a:rPr lang="fr-FR" dirty="0">
                    <a:latin typeface="Amasis MT Pro" panose="02040504050005020304" pitchFamily="18" charset="0"/>
                  </a:rPr>
                  <a:t>). </a:t>
                </a:r>
                <a:r>
                  <a:rPr lang="fr-FR" b="1" dirty="0">
                    <a:latin typeface="Amasis MT Pro" panose="02040504050005020304" pitchFamily="18" charset="0"/>
                  </a:rPr>
                  <a:t>Une telle orbite est appelée orbite héliosynchrone (SSO, </a:t>
                </a:r>
                <a:r>
                  <a:rPr lang="fr-FR" b="1" i="1" dirty="0" err="1">
                    <a:latin typeface="Amasis MT Pro" panose="02040504050005020304" pitchFamily="18" charset="0"/>
                  </a:rPr>
                  <a:t>sun-synchronous</a:t>
                </a:r>
                <a:r>
                  <a:rPr lang="fr-FR" b="1" i="1" dirty="0">
                    <a:latin typeface="Amasis MT Pro" panose="02040504050005020304" pitchFamily="18" charset="0"/>
                  </a:rPr>
                  <a:t> </a:t>
                </a:r>
                <a:r>
                  <a:rPr lang="fr-FR" b="1" i="1" dirty="0" err="1">
                    <a:latin typeface="Amasis MT Pro" panose="02040504050005020304" pitchFamily="18" charset="0"/>
                  </a:rPr>
                  <a:t>orbit</a:t>
                </a:r>
                <a:r>
                  <a:rPr lang="fr-FR" b="1" dirty="0">
                    <a:latin typeface="Amasis MT Pro" panose="02040504050005020304" pitchFamily="18" charset="0"/>
                  </a:rPr>
                  <a:t>) et est très utilisée pour les </a:t>
                </a:r>
                <a:r>
                  <a:rPr lang="fr-FR" b="1" dirty="0" err="1">
                    <a:latin typeface="Amasis MT Pro" panose="02040504050005020304" pitchFamily="18" charset="0"/>
                  </a:rPr>
                  <a:t>CubeSats</a:t>
                </a:r>
                <a:r>
                  <a:rPr lang="fr-FR" b="1" dirty="0">
                    <a:latin typeface="Amasis MT Pro" panose="02040504050005020304" pitchFamily="18" charset="0"/>
                  </a:rPr>
                  <a:t> et l’observation terrestre car elle permet un ensoleillement constant.</a:t>
                </a:r>
              </a:p>
            </p:txBody>
          </p:sp>
        </mc:Choice>
        <mc:Fallback>
          <p:sp>
            <p:nvSpPr>
              <p:cNvPr id="3" name="ZoneTexte 2">
                <a:extLst>
                  <a:ext uri="{FF2B5EF4-FFF2-40B4-BE49-F238E27FC236}">
                    <a16:creationId xmlns:a16="http://schemas.microsoft.com/office/drawing/2014/main" id="{01BE38FD-B6BA-84CB-341A-81E4E9EC12B2}"/>
                  </a:ext>
                </a:extLst>
              </p:cNvPr>
              <p:cNvSpPr txBox="1">
                <a:spLocks noRot="1" noChangeAspect="1" noMove="1" noResize="1" noEditPoints="1" noAdjustHandles="1" noChangeArrowheads="1" noChangeShapeType="1" noTextEdit="1"/>
              </p:cNvSpPr>
              <p:nvPr/>
            </p:nvSpPr>
            <p:spPr>
              <a:xfrm rot="10800000" flipV="1">
                <a:off x="449960" y="933991"/>
                <a:ext cx="11292079" cy="1764842"/>
              </a:xfrm>
              <a:prstGeom prst="rect">
                <a:avLst/>
              </a:prstGeom>
              <a:blipFill>
                <a:blip r:embed="rId3"/>
                <a:stretch>
                  <a:fillRect l="-486" t="-1724" r="-432" b="-4483"/>
                </a:stretch>
              </a:blipFill>
            </p:spPr>
            <p:txBody>
              <a:bodyPr/>
              <a:lstStyle/>
              <a:p>
                <a:r>
                  <a:rPr lang="fr-FR">
                    <a:noFill/>
                  </a:rPr>
                  <a:t> </a:t>
                </a:r>
              </a:p>
            </p:txBody>
          </p:sp>
        </mc:Fallback>
      </mc:AlternateContent>
      <p:pic>
        <p:nvPicPr>
          <p:cNvPr id="12" name="Image 11" descr="Une image contenant diagramme, cercle, texte, capture d’écran&#10;&#10;Description générée automatiquement">
            <a:extLst>
              <a:ext uri="{FF2B5EF4-FFF2-40B4-BE49-F238E27FC236}">
                <a16:creationId xmlns:a16="http://schemas.microsoft.com/office/drawing/2014/main" id="{6961D8C1-C50A-B266-C388-E0E00332F8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24872" y="2712569"/>
            <a:ext cx="3154976" cy="3154976"/>
          </a:xfrm>
          <a:prstGeom prst="rect">
            <a:avLst/>
          </a:prstGeom>
        </p:spPr>
      </p:pic>
      <p:pic>
        <p:nvPicPr>
          <p:cNvPr id="8" name="Image 7" descr="Une image contenant texte, ligne, diagramme, Parallèle&#10;&#10;Description générée automatiquement">
            <a:extLst>
              <a:ext uri="{FF2B5EF4-FFF2-40B4-BE49-F238E27FC236}">
                <a16:creationId xmlns:a16="http://schemas.microsoft.com/office/drawing/2014/main" id="{662716CC-0A74-D404-6F4C-CFF0BCD3932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46796" y="2712569"/>
            <a:ext cx="4532383" cy="3399287"/>
          </a:xfrm>
          <a:prstGeom prst="rect">
            <a:avLst/>
          </a:prstGeom>
        </p:spPr>
      </p:pic>
    </p:spTree>
    <p:extLst>
      <p:ext uri="{BB962C8B-B14F-4D97-AF65-F5344CB8AC3E}">
        <p14:creationId xmlns:p14="http://schemas.microsoft.com/office/powerpoint/2010/main" val="7387237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23</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Mécanique orbitale – Manœuvres orbitales</a:t>
            </a:r>
          </a:p>
        </p:txBody>
      </p:sp>
      <mc:AlternateContent xmlns:mc="http://schemas.openxmlformats.org/markup-compatibility/2006" xmlns:a14="http://schemas.microsoft.com/office/drawing/2010/main">
        <mc:Choice Requires="a14">
          <p:sp>
            <p:nvSpPr>
              <p:cNvPr id="3" name="ZoneTexte 2">
                <a:extLst>
                  <a:ext uri="{FF2B5EF4-FFF2-40B4-BE49-F238E27FC236}">
                    <a16:creationId xmlns:a16="http://schemas.microsoft.com/office/drawing/2014/main" id="{01BE38FD-B6BA-84CB-341A-81E4E9EC12B2}"/>
                  </a:ext>
                </a:extLst>
              </p:cNvPr>
              <p:cNvSpPr txBox="1"/>
              <p:nvPr/>
            </p:nvSpPr>
            <p:spPr>
              <a:xfrm rot="10800000" flipV="1">
                <a:off x="336803" y="891698"/>
                <a:ext cx="11292079" cy="1200329"/>
              </a:xfrm>
              <a:prstGeom prst="rect">
                <a:avLst/>
              </a:prstGeom>
              <a:noFill/>
            </p:spPr>
            <p:txBody>
              <a:bodyPr wrap="square" rtlCol="0">
                <a:spAutoFit/>
              </a:bodyPr>
              <a:lstStyle/>
              <a:p>
                <a:pPr algn="just"/>
                <a:r>
                  <a:rPr lang="fr-FR" dirty="0">
                    <a:latin typeface="Amasis MT Pro" panose="02040504050005020304" pitchFamily="18" charset="0"/>
                  </a:rPr>
                  <a:t>Grâce à un propulseur, il est possible de modifier l’orbite d’un satellite. On appelle ces modifications des manœuvres orbitales, et elles sont généralement décrites comme une impulsion instantanée pour simplifier les calculs (avec un propulseur électrique, cette hypothèse est fausse car leur poussée est bien trop faible). Les manœuvres sont quantifiées par leur modification de vitesse, appelée </a:t>
                </a:r>
                <a14:m>
                  <m:oMath xmlns:m="http://schemas.openxmlformats.org/officeDocument/2006/math">
                    <m:r>
                      <m:rPr>
                        <m:sty m:val="p"/>
                      </m:rPr>
                      <a:rPr lang="fr-FR" b="0" i="0" smtClean="0">
                        <a:latin typeface="Cambria Math" panose="02040503050406030204" pitchFamily="18" charset="0"/>
                      </a:rPr>
                      <m:t>Δ</m:t>
                    </m:r>
                    <m:r>
                      <a:rPr lang="fr-FR" b="0" i="1" smtClean="0">
                        <a:latin typeface="Cambria Math" panose="02040503050406030204" pitchFamily="18" charset="0"/>
                      </a:rPr>
                      <m:t>𝑣</m:t>
                    </m:r>
                  </m:oMath>
                </a14:m>
                <a:r>
                  <a:rPr lang="fr-FR" dirty="0">
                    <a:latin typeface="Amasis MT Pro" panose="02040504050005020304" pitchFamily="18" charset="0"/>
                  </a:rPr>
                  <a:t>. </a:t>
                </a:r>
              </a:p>
            </p:txBody>
          </p:sp>
        </mc:Choice>
        <mc:Fallback xmlns="">
          <p:sp>
            <p:nvSpPr>
              <p:cNvPr id="3" name="ZoneTexte 2">
                <a:extLst>
                  <a:ext uri="{FF2B5EF4-FFF2-40B4-BE49-F238E27FC236}">
                    <a16:creationId xmlns:a16="http://schemas.microsoft.com/office/drawing/2014/main" id="{01BE38FD-B6BA-84CB-341A-81E4E9EC12B2}"/>
                  </a:ext>
                </a:extLst>
              </p:cNvPr>
              <p:cNvSpPr txBox="1">
                <a:spLocks noRot="1" noChangeAspect="1" noMove="1" noResize="1" noEditPoints="1" noAdjustHandles="1" noChangeArrowheads="1" noChangeShapeType="1" noTextEdit="1"/>
              </p:cNvSpPr>
              <p:nvPr/>
            </p:nvSpPr>
            <p:spPr>
              <a:xfrm rot="10800000" flipV="1">
                <a:off x="336803" y="891698"/>
                <a:ext cx="11292079" cy="1200329"/>
              </a:xfrm>
              <a:prstGeom prst="rect">
                <a:avLst/>
              </a:prstGeom>
              <a:blipFill>
                <a:blip r:embed="rId2"/>
                <a:stretch>
                  <a:fillRect l="-432" t="-2538" r="-432" b="-7107"/>
                </a:stretch>
              </a:blipFill>
            </p:spPr>
            <p:txBody>
              <a:bodyPr/>
              <a:lstStyle/>
              <a:p>
                <a:r>
                  <a:rPr lang="fr-FR">
                    <a:noFill/>
                  </a:rPr>
                  <a:t> </a:t>
                </a:r>
              </a:p>
            </p:txBody>
          </p:sp>
        </mc:Fallback>
      </mc:AlternateContent>
      <p:sp>
        <p:nvSpPr>
          <p:cNvPr id="11" name="ZoneTexte 10">
            <a:extLst>
              <a:ext uri="{FF2B5EF4-FFF2-40B4-BE49-F238E27FC236}">
                <a16:creationId xmlns:a16="http://schemas.microsoft.com/office/drawing/2014/main" id="{1BC6DFAA-D8B3-2061-00A5-347D1F6C7540}"/>
              </a:ext>
            </a:extLst>
          </p:cNvPr>
          <p:cNvSpPr txBox="1"/>
          <p:nvPr/>
        </p:nvSpPr>
        <p:spPr>
          <a:xfrm>
            <a:off x="684122" y="5401212"/>
            <a:ext cx="3004039" cy="338554"/>
          </a:xfrm>
          <a:prstGeom prst="rect">
            <a:avLst/>
          </a:prstGeom>
          <a:noFill/>
        </p:spPr>
        <p:txBody>
          <a:bodyPr wrap="square">
            <a:spAutoFit/>
          </a:bodyPr>
          <a:lstStyle/>
          <a:p>
            <a:pPr algn="ctr"/>
            <a:r>
              <a:rPr lang="fr-FR" sz="1600" i="1" dirty="0">
                <a:latin typeface="Amasis MT Pro" panose="02040504050005020304" pitchFamily="18" charset="0"/>
              </a:rPr>
              <a:t>Source : </a:t>
            </a:r>
            <a:r>
              <a:rPr lang="fr-FR" sz="1600" i="1" dirty="0" err="1">
                <a:latin typeface="Amasis MT Pro" panose="02040504050005020304" pitchFamily="18" charset="0"/>
              </a:rPr>
              <a:t>xkcd</a:t>
            </a:r>
            <a:endParaRPr lang="fr-FR" sz="1600" i="1" dirty="0">
              <a:latin typeface="Amasis MT Pro" panose="02040504050005020304" pitchFamily="18" charset="0"/>
            </a:endParaRPr>
          </a:p>
        </p:txBody>
      </p:sp>
      <mc:AlternateContent xmlns:mc="http://schemas.openxmlformats.org/markup-compatibility/2006" xmlns:a14="http://schemas.microsoft.com/office/drawing/2010/main">
        <mc:Choice Requires="a14">
          <p:sp>
            <p:nvSpPr>
              <p:cNvPr id="13" name="ZoneTexte 12">
                <a:extLst>
                  <a:ext uri="{FF2B5EF4-FFF2-40B4-BE49-F238E27FC236}">
                    <a16:creationId xmlns:a16="http://schemas.microsoft.com/office/drawing/2014/main" id="{9211DE7F-6BFC-586B-89D7-D05F2EF6B739}"/>
                  </a:ext>
                </a:extLst>
              </p:cNvPr>
              <p:cNvSpPr txBox="1"/>
              <p:nvPr/>
            </p:nvSpPr>
            <p:spPr>
              <a:xfrm rot="10800000" flipV="1">
                <a:off x="4160520" y="2323446"/>
                <a:ext cx="7815834" cy="3416320"/>
              </a:xfrm>
              <a:prstGeom prst="rect">
                <a:avLst/>
              </a:prstGeom>
              <a:noFill/>
            </p:spPr>
            <p:txBody>
              <a:bodyPr wrap="square" rtlCol="0" anchor="t">
                <a:spAutoFit/>
              </a:bodyPr>
              <a:lstStyle/>
              <a:p>
                <a:pPr algn="ctr"/>
                <a:r>
                  <a:rPr lang="fr-FR" b="1" u="sng" dirty="0">
                    <a:latin typeface="Amasis MT Pro" panose="02040504050005020304" pitchFamily="18" charset="0"/>
                  </a:rPr>
                  <a:t>Principes de base de planification de manœuvres</a:t>
                </a:r>
              </a:p>
              <a:p>
                <a:pPr algn="ctr"/>
                <a:endParaRPr lang="fr-FR" b="1" u="sng" dirty="0">
                  <a:latin typeface="Amasis MT Pro" panose="02040504050005020304" pitchFamily="18" charset="0"/>
                </a:endParaRPr>
              </a:p>
              <a:p>
                <a:pPr marL="342900" indent="-342900">
                  <a:buFont typeface="+mj-lt"/>
                  <a:buAutoNum type="arabicPeriod"/>
                </a:pPr>
                <a:r>
                  <a:rPr lang="fr-FR" dirty="0">
                    <a:latin typeface="Amasis MT Pro" panose="02040504050005020304" pitchFamily="18" charset="0"/>
                  </a:rPr>
                  <a:t>Pour augmenter l’apogée, on pousse au périgée, dans le sens de la vitesse.</a:t>
                </a:r>
              </a:p>
              <a:p>
                <a:pPr marL="342900" indent="-342900">
                  <a:buFont typeface="+mj-lt"/>
                  <a:buAutoNum type="arabicPeriod"/>
                </a:pPr>
                <a:r>
                  <a:rPr lang="fr-FR" dirty="0">
                    <a:latin typeface="Amasis MT Pro" panose="02040504050005020304" pitchFamily="18" charset="0"/>
                  </a:rPr>
                  <a:t>Pour baisser le périgée, on pousse à l’apogée, à l’opposé de la vitesse.</a:t>
                </a:r>
              </a:p>
              <a:p>
                <a:pPr marL="342900" indent="-342900">
                  <a:buFont typeface="+mj-lt"/>
                  <a:buAutoNum type="arabicPeriod"/>
                </a:pPr>
                <a:r>
                  <a:rPr lang="fr-FR" dirty="0">
                    <a:latin typeface="Amasis MT Pro" panose="02040504050005020304" pitchFamily="18" charset="0"/>
                  </a:rPr>
                  <a:t>Une manœuvre a plus d’effet lorsqu’elle est réalisée proche du corps attracteur (effet Oberth).</a:t>
                </a:r>
              </a:p>
              <a:p>
                <a:pPr marL="342900" indent="-342900">
                  <a:buFont typeface="+mj-lt"/>
                  <a:buAutoNum type="arabicPeriod"/>
                </a:pPr>
                <a:r>
                  <a:rPr lang="fr-FR" dirty="0">
                    <a:latin typeface="Amasis MT Pro" panose="02040504050005020304" pitchFamily="18" charset="0"/>
                  </a:rPr>
                  <a:t>Changer l’inclinaison d’une orbite est extrêmement coûteux. Il est souvent moins coûteux en </a:t>
                </a:r>
                <a14:m>
                  <m:oMath xmlns:m="http://schemas.openxmlformats.org/officeDocument/2006/math">
                    <m:r>
                      <m:rPr>
                        <m:sty m:val="p"/>
                      </m:rPr>
                      <a:rPr lang="fr-FR" b="0" i="0" smtClean="0">
                        <a:latin typeface="Cambria Math" panose="02040503050406030204" pitchFamily="18" charset="0"/>
                      </a:rPr>
                      <m:t>Δ</m:t>
                    </m:r>
                    <m:r>
                      <a:rPr lang="fr-FR" b="0" i="1" smtClean="0">
                        <a:latin typeface="Cambria Math" panose="02040503050406030204" pitchFamily="18" charset="0"/>
                      </a:rPr>
                      <m:t>𝑣</m:t>
                    </m:r>
                  </m:oMath>
                </a14:m>
                <a:r>
                  <a:rPr lang="fr-FR" dirty="0">
                    <a:latin typeface="Amasis MT Pro" panose="02040504050005020304" pitchFamily="18" charset="0"/>
                  </a:rPr>
                  <a:t> d’augmenter l’apogée de l’orbite, de changer l’inclinaison à l’apogée, puis de rabaisser l’apogée, que de simplement changer l’inclinaison par une poussée normale au plan orbital.</a:t>
                </a:r>
              </a:p>
              <a:p>
                <a:pPr marL="342900" indent="-342900">
                  <a:buFont typeface="+mj-lt"/>
                  <a:buAutoNum type="arabicPeriod"/>
                </a:pPr>
                <a:r>
                  <a:rPr lang="fr-FR" dirty="0">
                    <a:latin typeface="Amasis MT Pro" panose="02040504050005020304" pitchFamily="18" charset="0"/>
                  </a:rPr>
                  <a:t>Il est très coûteux de changer le RAAN.</a:t>
                </a:r>
              </a:p>
              <a:p>
                <a:pPr marL="342900" indent="-342900">
                  <a:buFont typeface="+mj-lt"/>
                  <a:buAutoNum type="arabicPeriod"/>
                </a:pPr>
                <a:r>
                  <a:rPr lang="fr-FR" dirty="0">
                    <a:latin typeface="Amasis MT Pro" panose="02040504050005020304" pitchFamily="18" charset="0"/>
                  </a:rPr>
                  <a:t>Jouez à </a:t>
                </a:r>
                <a:r>
                  <a:rPr lang="fr-FR" dirty="0" err="1">
                    <a:latin typeface="Amasis MT Pro" panose="02040504050005020304" pitchFamily="18" charset="0"/>
                  </a:rPr>
                  <a:t>Kerbal</a:t>
                </a:r>
                <a:r>
                  <a:rPr lang="fr-FR" dirty="0">
                    <a:latin typeface="Amasis MT Pro" panose="02040504050005020304" pitchFamily="18" charset="0"/>
                  </a:rPr>
                  <a:t> </a:t>
                </a:r>
                <a:r>
                  <a:rPr lang="fr-FR" dirty="0" err="1">
                    <a:latin typeface="Amasis MT Pro" panose="02040504050005020304" pitchFamily="18" charset="0"/>
                  </a:rPr>
                  <a:t>Space</a:t>
                </a:r>
                <a:r>
                  <a:rPr lang="fr-FR" dirty="0">
                    <a:latin typeface="Amasis MT Pro" panose="02040504050005020304" pitchFamily="18" charset="0"/>
                  </a:rPr>
                  <a:t> Program pour comprendre les </a:t>
                </a:r>
                <a:r>
                  <a:rPr lang="fr-FR" dirty="0" err="1">
                    <a:latin typeface="Amasis MT Pro" panose="02040504050005020304" pitchFamily="18" charset="0"/>
                  </a:rPr>
                  <a:t>manoeuvres</a:t>
                </a:r>
                <a:endParaRPr lang="fr-FR" dirty="0">
                  <a:latin typeface="Amasis MT Pro" panose="02040504050005020304" pitchFamily="18" charset="0"/>
                </a:endParaRPr>
              </a:p>
            </p:txBody>
          </p:sp>
        </mc:Choice>
        <mc:Fallback xmlns="">
          <p:sp>
            <p:nvSpPr>
              <p:cNvPr id="13" name="ZoneTexte 12">
                <a:extLst>
                  <a:ext uri="{FF2B5EF4-FFF2-40B4-BE49-F238E27FC236}">
                    <a16:creationId xmlns:a16="http://schemas.microsoft.com/office/drawing/2014/main" id="{9211DE7F-6BFC-586B-89D7-D05F2EF6B739}"/>
                  </a:ext>
                </a:extLst>
              </p:cNvPr>
              <p:cNvSpPr txBox="1">
                <a:spLocks noRot="1" noChangeAspect="1" noMove="1" noResize="1" noEditPoints="1" noAdjustHandles="1" noChangeArrowheads="1" noChangeShapeType="1" noTextEdit="1"/>
              </p:cNvSpPr>
              <p:nvPr/>
            </p:nvSpPr>
            <p:spPr>
              <a:xfrm rot="10800000" flipV="1">
                <a:off x="4160520" y="2323446"/>
                <a:ext cx="7815834" cy="3416320"/>
              </a:xfrm>
              <a:prstGeom prst="rect">
                <a:avLst/>
              </a:prstGeom>
              <a:blipFill>
                <a:blip r:embed="rId3"/>
                <a:stretch>
                  <a:fillRect l="-702" t="-891" r="-468" b="-1783"/>
                </a:stretch>
              </a:blipFill>
            </p:spPr>
            <p:txBody>
              <a:bodyPr/>
              <a:lstStyle/>
              <a:p>
                <a:r>
                  <a:rPr lang="fr-FR">
                    <a:noFill/>
                  </a:rPr>
                  <a:t> </a:t>
                </a:r>
              </a:p>
            </p:txBody>
          </p:sp>
        </mc:Fallback>
      </mc:AlternateContent>
      <p:pic>
        <p:nvPicPr>
          <p:cNvPr id="16" name="Image 15" descr="Une image contenant texte, Police, blanc, capture d’écran&#10;&#10;Description générée automatiquement">
            <a:extLst>
              <a:ext uri="{FF2B5EF4-FFF2-40B4-BE49-F238E27FC236}">
                <a16:creationId xmlns:a16="http://schemas.microsoft.com/office/drawing/2014/main" id="{F65065FB-D098-33AC-780E-16F37EF71E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6116" y="3093090"/>
            <a:ext cx="3500053" cy="2308122"/>
          </a:xfrm>
          <a:prstGeom prst="rect">
            <a:avLst/>
          </a:prstGeom>
        </p:spPr>
      </p:pic>
    </p:spTree>
    <p:extLst>
      <p:ext uri="{BB962C8B-B14F-4D97-AF65-F5344CB8AC3E}">
        <p14:creationId xmlns:p14="http://schemas.microsoft.com/office/powerpoint/2010/main" val="964813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24</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2009120" cy="707886"/>
          </a:xfrm>
          <a:prstGeom prst="rect">
            <a:avLst/>
          </a:prstGeom>
          <a:noFill/>
        </p:spPr>
        <p:txBody>
          <a:bodyPr wrap="square" rtlCol="0">
            <a:spAutoFit/>
          </a:bodyPr>
          <a:lstStyle/>
          <a:p>
            <a:r>
              <a:rPr lang="fr-FR" sz="4000" b="1" dirty="0">
                <a:latin typeface="Amasis MT Pro" panose="020F0502020204030204" pitchFamily="18" charset="0"/>
              </a:rPr>
              <a:t>Mécanique orbitale – Fin de vie</a:t>
            </a:r>
          </a:p>
        </p:txBody>
      </p:sp>
      <p:sp>
        <p:nvSpPr>
          <p:cNvPr id="3" name="ZoneTexte 2">
            <a:extLst>
              <a:ext uri="{FF2B5EF4-FFF2-40B4-BE49-F238E27FC236}">
                <a16:creationId xmlns:a16="http://schemas.microsoft.com/office/drawing/2014/main" id="{01BE38FD-B6BA-84CB-341A-81E4E9EC12B2}"/>
              </a:ext>
            </a:extLst>
          </p:cNvPr>
          <p:cNvSpPr txBox="1"/>
          <p:nvPr/>
        </p:nvSpPr>
        <p:spPr>
          <a:xfrm rot="10800000" flipV="1">
            <a:off x="449960" y="909990"/>
            <a:ext cx="11292079" cy="2031325"/>
          </a:xfrm>
          <a:prstGeom prst="rect">
            <a:avLst/>
          </a:prstGeom>
          <a:noFill/>
        </p:spPr>
        <p:txBody>
          <a:bodyPr wrap="square" rtlCol="0">
            <a:spAutoFit/>
          </a:bodyPr>
          <a:lstStyle/>
          <a:p>
            <a:pPr algn="just"/>
            <a:r>
              <a:rPr lang="fr-FR" dirty="0">
                <a:latin typeface="Amasis MT Pro" panose="02040504050005020304" pitchFamily="18" charset="0"/>
              </a:rPr>
              <a:t>De plus en plus de satellites et de débris se trouvent en orbite. Ceux-ci augmentent les risques de collision avec d’autres satellites, pouvant à terme causer une réaction en chaîne (syndrome de Kessler). Il est donc crucial de penser à la fin de vie des satellites. </a:t>
            </a:r>
            <a:r>
              <a:rPr lang="fr-FR" b="1" dirty="0">
                <a:latin typeface="Amasis MT Pro" panose="02040504050005020304" pitchFamily="18" charset="0"/>
              </a:rPr>
              <a:t>En France, la Loi sur les Opérations Spatiales (LOS) prévoit que tout satellite français lancé en orbite basse doit rentrer dans l’atmosphère au plus tard 25 ans après la fin de sa mission (ou quand il tombe en panne). </a:t>
            </a:r>
            <a:r>
              <a:rPr lang="fr-FR" dirty="0">
                <a:latin typeface="Amasis MT Pro" panose="02040504050005020304" pitchFamily="18" charset="0"/>
              </a:rPr>
              <a:t>Cette loi impose également qu’un satellite puisse se passiver en fin de vie. Cela signifie qu’il doit vider ses réservoirs de carburant et vider et déconnecter ses batteries afin d’éviter toute explosion spontanée.</a:t>
            </a:r>
          </a:p>
        </p:txBody>
      </p:sp>
      <p:pic>
        <p:nvPicPr>
          <p:cNvPr id="11" name="Image 10" descr="Une image contenant croquis, dessin, noir et blanc, art&#10;&#10;Description générée automatiquement">
            <a:extLst>
              <a:ext uri="{FF2B5EF4-FFF2-40B4-BE49-F238E27FC236}">
                <a16:creationId xmlns:a16="http://schemas.microsoft.com/office/drawing/2014/main" id="{DD4FAA38-0E83-6ED3-1575-1930B1B02D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3006894"/>
            <a:ext cx="2855976" cy="2717709"/>
          </a:xfrm>
          <a:prstGeom prst="rect">
            <a:avLst/>
          </a:prstGeom>
        </p:spPr>
      </p:pic>
      <p:sp>
        <p:nvSpPr>
          <p:cNvPr id="13" name="ZoneTexte 12">
            <a:extLst>
              <a:ext uri="{FF2B5EF4-FFF2-40B4-BE49-F238E27FC236}">
                <a16:creationId xmlns:a16="http://schemas.microsoft.com/office/drawing/2014/main" id="{9AF5406C-F393-292C-5137-B21BB3BB1DD3}"/>
              </a:ext>
            </a:extLst>
          </p:cNvPr>
          <p:cNvSpPr txBox="1"/>
          <p:nvPr/>
        </p:nvSpPr>
        <p:spPr>
          <a:xfrm>
            <a:off x="4352680" y="2818979"/>
            <a:ext cx="7389359" cy="3416320"/>
          </a:xfrm>
          <a:prstGeom prst="rect">
            <a:avLst/>
          </a:prstGeom>
          <a:noFill/>
        </p:spPr>
        <p:txBody>
          <a:bodyPr wrap="square" rtlCol="0">
            <a:spAutoFit/>
          </a:bodyPr>
          <a:lstStyle/>
          <a:p>
            <a:pPr algn="just"/>
            <a:r>
              <a:rPr lang="fr-FR" dirty="0">
                <a:latin typeface="Amasis MT Pro" panose="02040504050005020304" pitchFamily="18" charset="0"/>
              </a:rPr>
              <a:t>Un satellite en LEO finit sa vie dans l’atmosphère, avec une rentrée soit contrôlée, soit non-contrôlée. Le critère pour choisir entre les deux est le risque de dégâts au sol. Ainsi, plus un satellite est volumineux, plus il y a de chances que des débris atteignent le sol et puissent causer des dommages. On choisit alors de contrôler la rentrée (avec des propulseurs et des manœuvres précises) pour le faire tomber dans l’océan. Pour les </a:t>
            </a:r>
            <a:r>
              <a:rPr lang="fr-FR" dirty="0" err="1">
                <a:latin typeface="Amasis MT Pro" panose="02040504050005020304" pitchFamily="18" charset="0"/>
              </a:rPr>
              <a:t>CubeSats</a:t>
            </a:r>
            <a:r>
              <a:rPr lang="fr-FR" dirty="0">
                <a:latin typeface="Amasis MT Pro" panose="02040504050005020304" pitchFamily="18" charset="0"/>
              </a:rPr>
              <a:t>, une rentrée non-contrôlée convient la plupart du temps. A noter cependant que certains matériaux résistent plus ou moins bien à la rentrée. Par exemple, le titane, le </a:t>
            </a:r>
            <a:r>
              <a:rPr lang="fr-FR" dirty="0" err="1">
                <a:latin typeface="Amasis MT Pro" panose="02040504050005020304" pitchFamily="18" charset="0"/>
              </a:rPr>
              <a:t>zerodur</a:t>
            </a:r>
            <a:r>
              <a:rPr lang="fr-FR" dirty="0">
                <a:latin typeface="Amasis MT Pro" panose="02040504050005020304" pitchFamily="18" charset="0"/>
              </a:rPr>
              <a:t> (verre souvent utilisé pour les optiques) ou les composites, survivent généralement très bien et peuvent atteindre le sol.</a:t>
            </a:r>
          </a:p>
          <a:p>
            <a:pPr algn="just"/>
            <a:endParaRPr lang="fr-FR" dirty="0">
              <a:latin typeface="Amasis MT Pro" panose="02040504050005020304" pitchFamily="18" charset="0"/>
            </a:endParaRPr>
          </a:p>
        </p:txBody>
      </p:sp>
      <p:sp>
        <p:nvSpPr>
          <p:cNvPr id="15" name="ZoneTexte 14">
            <a:extLst>
              <a:ext uri="{FF2B5EF4-FFF2-40B4-BE49-F238E27FC236}">
                <a16:creationId xmlns:a16="http://schemas.microsoft.com/office/drawing/2014/main" id="{2D5FE16C-440C-50CF-0028-192BF4105EEF}"/>
              </a:ext>
            </a:extLst>
          </p:cNvPr>
          <p:cNvSpPr txBox="1"/>
          <p:nvPr/>
        </p:nvSpPr>
        <p:spPr>
          <a:xfrm>
            <a:off x="838200" y="5633718"/>
            <a:ext cx="3004039" cy="584775"/>
          </a:xfrm>
          <a:prstGeom prst="rect">
            <a:avLst/>
          </a:prstGeom>
          <a:noFill/>
        </p:spPr>
        <p:txBody>
          <a:bodyPr wrap="square">
            <a:spAutoFit/>
          </a:bodyPr>
          <a:lstStyle/>
          <a:p>
            <a:pPr algn="ctr"/>
            <a:r>
              <a:rPr lang="fr-FR" sz="1600" i="1" dirty="0">
                <a:latin typeface="Amasis MT Pro" panose="02040504050005020304" pitchFamily="18" charset="0"/>
              </a:rPr>
              <a:t>Débris en orbite autour de la Terre</a:t>
            </a:r>
          </a:p>
          <a:p>
            <a:pPr algn="ctr"/>
            <a:r>
              <a:rPr lang="fr-FR" sz="1600" i="1" dirty="0">
                <a:latin typeface="Amasis MT Pro" panose="02040504050005020304" pitchFamily="18" charset="0"/>
              </a:rPr>
              <a:t>Source : NASA</a:t>
            </a:r>
          </a:p>
        </p:txBody>
      </p:sp>
    </p:spTree>
    <p:extLst>
      <p:ext uri="{BB962C8B-B14F-4D97-AF65-F5344CB8AC3E}">
        <p14:creationId xmlns:p14="http://schemas.microsoft.com/office/powerpoint/2010/main" val="3695540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3</a:t>
            </a:fld>
            <a:endParaRPr lang="fr-FR"/>
          </a:p>
        </p:txBody>
      </p:sp>
      <p:sp>
        <p:nvSpPr>
          <p:cNvPr id="7" name="ZoneTexte 6">
            <a:extLst>
              <a:ext uri="{FF2B5EF4-FFF2-40B4-BE49-F238E27FC236}">
                <a16:creationId xmlns:a16="http://schemas.microsoft.com/office/drawing/2014/main" id="{3142F693-C9C4-CE79-4623-C832E5B5DCBD}"/>
              </a:ext>
            </a:extLst>
          </p:cNvPr>
          <p:cNvSpPr txBox="1"/>
          <p:nvPr/>
        </p:nvSpPr>
        <p:spPr>
          <a:xfrm>
            <a:off x="182880" y="136525"/>
            <a:ext cx="11387328" cy="707886"/>
          </a:xfrm>
          <a:prstGeom prst="rect">
            <a:avLst/>
          </a:prstGeom>
          <a:noFill/>
        </p:spPr>
        <p:txBody>
          <a:bodyPr wrap="square" rtlCol="0">
            <a:spAutoFit/>
          </a:bodyPr>
          <a:lstStyle/>
          <a:p>
            <a:r>
              <a:rPr lang="fr-FR" sz="4000" b="1" dirty="0">
                <a:latin typeface="Amasis MT Pro" panose="020F0502020204030204" pitchFamily="18" charset="0"/>
              </a:rPr>
              <a:t>… qui cache de nombreux composants</a:t>
            </a:r>
            <a:endParaRPr lang="fr-FR" sz="1400" b="1" i="1" dirty="0">
              <a:latin typeface="Amasis MT Pro" panose="020F0502020204030204" pitchFamily="18" charset="0"/>
            </a:endParaRPr>
          </a:p>
        </p:txBody>
      </p:sp>
      <p:pic>
        <p:nvPicPr>
          <p:cNvPr id="2" name="Picture 2" descr="NanoPower P60 System - EPS/PCDU - SatCatalog">
            <a:extLst>
              <a:ext uri="{FF2B5EF4-FFF2-40B4-BE49-F238E27FC236}">
                <a16:creationId xmlns:a16="http://schemas.microsoft.com/office/drawing/2014/main" id="{1F33589B-0903-99EC-9173-69A326FC16D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486087" y="3341082"/>
            <a:ext cx="2580156" cy="1512748"/>
          </a:xfrm>
          <a:noFill/>
          <a:extLst>
            <a:ext uri="{909E8E84-426E-40DD-AFC4-6F175D3DCCD1}">
              <a14:hiddenFill xmlns:a14="http://schemas.microsoft.com/office/drawing/2010/main">
                <a:solidFill>
                  <a:srgbClr val="FFFFFF"/>
                </a:solidFill>
              </a14:hiddenFill>
            </a:ext>
          </a:extLst>
        </p:spPr>
      </p:pic>
      <p:pic>
        <p:nvPicPr>
          <p:cNvPr id="3" name="Picture 2" descr="NanoAvionics Subsystems Archive | NanoAvionics">
            <a:extLst>
              <a:ext uri="{FF2B5EF4-FFF2-40B4-BE49-F238E27FC236}">
                <a16:creationId xmlns:a16="http://schemas.microsoft.com/office/drawing/2014/main" id="{14AE467E-0B88-8B24-8598-2F716A02796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4689357" y="3804015"/>
            <a:ext cx="2223202" cy="2223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8">
            <a:extLst>
              <a:ext uri="{FF2B5EF4-FFF2-40B4-BE49-F238E27FC236}">
                <a16:creationId xmlns:a16="http://schemas.microsoft.com/office/drawing/2014/main" id="{F3906081-F0DD-252E-B0B7-7EFA3EA628FC}"/>
              </a:ext>
            </a:extLst>
          </p:cNvPr>
          <p:cNvPicPr>
            <a:picLocks noChangeAspect="1"/>
          </p:cNvPicPr>
          <p:nvPr/>
        </p:nvPicPr>
        <p:blipFill>
          <a:blip r:embed="rId5"/>
          <a:stretch>
            <a:fillRect/>
          </a:stretch>
        </p:blipFill>
        <p:spPr>
          <a:xfrm>
            <a:off x="6056869" y="2777585"/>
            <a:ext cx="1723204" cy="1170726"/>
          </a:xfrm>
          <a:prstGeom prst="rect">
            <a:avLst/>
          </a:prstGeom>
        </p:spPr>
      </p:pic>
      <p:pic>
        <p:nvPicPr>
          <p:cNvPr id="10" name="Picture 2" descr="CubeADCS Y-Momentum configuration [6] | Download ...">
            <a:extLst>
              <a:ext uri="{FF2B5EF4-FFF2-40B4-BE49-F238E27FC236}">
                <a16:creationId xmlns:a16="http://schemas.microsoft.com/office/drawing/2014/main" id="{18D61C37-C84F-04B8-118D-BAC911CC32C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48537" y="4277700"/>
            <a:ext cx="1872070" cy="166460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GOMspace | NanoCom ANT-6F">
            <a:extLst>
              <a:ext uri="{FF2B5EF4-FFF2-40B4-BE49-F238E27FC236}">
                <a16:creationId xmlns:a16="http://schemas.microsoft.com/office/drawing/2014/main" id="{9092ACC8-1050-D233-2981-A64275324E0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60777" y="1298065"/>
            <a:ext cx="3039636" cy="227972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SEAM Onboard Computer">
            <a:extLst>
              <a:ext uri="{FF2B5EF4-FFF2-40B4-BE49-F238E27FC236}">
                <a16:creationId xmlns:a16="http://schemas.microsoft.com/office/drawing/2014/main" id="{D89F524F-C493-AE05-03AE-2921B7650D2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312757" y="1366928"/>
            <a:ext cx="1491682" cy="1208984"/>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S-Band TT&amp;C Antenna - ANYWAVES">
            <a:extLst>
              <a:ext uri="{FF2B5EF4-FFF2-40B4-BE49-F238E27FC236}">
                <a16:creationId xmlns:a16="http://schemas.microsoft.com/office/drawing/2014/main" id="{B2191B84-A077-D98E-2401-C6667099FEFB}"/>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0000" b="90000" l="10000" r="90000">
                        <a14:foregroundMark x1="75600" y1="34700" x2="77100" y2="35200"/>
                        <a14:foregroundMark x1="74900" y1="30300" x2="78300" y2="31500"/>
                        <a14:foregroundMark x1="78300" y1="31000" x2="75600" y2="31000"/>
                        <a14:foregroundMark x1="79000" y1="31000" x2="81000" y2="31500"/>
                        <a14:foregroundMark x1="79300" y1="31300" x2="76100" y2="30300"/>
                        <a14:foregroundMark x1="79300" y1="30500" x2="75900" y2="30500"/>
                        <a14:foregroundMark x1="80500" y1="30300" x2="76100" y2="30300"/>
                      </a14:backgroundRemoval>
                    </a14:imgEffect>
                  </a14:imgLayer>
                </a14:imgProps>
              </a:ext>
              <a:ext uri="{28A0092B-C50C-407E-A947-70E740481C1C}">
                <a14:useLocalDpi xmlns:a14="http://schemas.microsoft.com/office/drawing/2010/main" val="0"/>
              </a:ext>
            </a:extLst>
          </a:blip>
          <a:srcRect/>
          <a:stretch>
            <a:fillRect/>
          </a:stretch>
        </p:blipFill>
        <p:spPr bwMode="auto">
          <a:xfrm>
            <a:off x="6456933" y="657326"/>
            <a:ext cx="2063980" cy="2063980"/>
          </a:xfrm>
          <a:prstGeom prst="rect">
            <a:avLst/>
          </a:prstGeom>
          <a:noFill/>
          <a:extLst>
            <a:ext uri="{909E8E84-426E-40DD-AFC4-6F175D3DCCD1}">
              <a14:hiddenFill xmlns:a14="http://schemas.microsoft.com/office/drawing/2010/main">
                <a:solidFill>
                  <a:srgbClr val="FFFFFF"/>
                </a:solidFill>
              </a14:hiddenFill>
            </a:ext>
          </a:extLst>
        </p:spPr>
      </p:pic>
      <p:pic>
        <p:nvPicPr>
          <p:cNvPr id="22" name="Image 21" descr="Une image contenant Appareils électroniques, Composant électronique, Composant d’ordinateur, Composant de circuit&#10;&#10;Description générée automatiquement">
            <a:extLst>
              <a:ext uri="{FF2B5EF4-FFF2-40B4-BE49-F238E27FC236}">
                <a16:creationId xmlns:a16="http://schemas.microsoft.com/office/drawing/2014/main" id="{2421C715-9C9E-9260-737E-D210922B705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610600" y="1538964"/>
            <a:ext cx="2222892" cy="1723682"/>
          </a:xfrm>
          <a:prstGeom prst="rect">
            <a:avLst/>
          </a:prstGeom>
        </p:spPr>
      </p:pic>
      <p:pic>
        <p:nvPicPr>
          <p:cNvPr id="23" name="Image 22" descr="Une image contenant Appareils électroniques, Électroménager, amplificateur, conception&#10;&#10;Description générée automatiquement">
            <a:extLst>
              <a:ext uri="{FF2B5EF4-FFF2-40B4-BE49-F238E27FC236}">
                <a16:creationId xmlns:a16="http://schemas.microsoft.com/office/drawing/2014/main" id="{D2F2ED89-AA8B-E9AC-9B1A-88B96FEF5DC0}"/>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67898" y="3813738"/>
            <a:ext cx="2396528" cy="1863298"/>
          </a:xfrm>
          <a:prstGeom prst="rect">
            <a:avLst/>
          </a:prstGeom>
        </p:spPr>
      </p:pic>
    </p:spTree>
    <p:extLst>
      <p:ext uri="{BB962C8B-B14F-4D97-AF65-F5344CB8AC3E}">
        <p14:creationId xmlns:p14="http://schemas.microsoft.com/office/powerpoint/2010/main" val="450011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4</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1387328" cy="707886"/>
          </a:xfrm>
          <a:prstGeom prst="rect">
            <a:avLst/>
          </a:prstGeom>
          <a:noFill/>
        </p:spPr>
        <p:txBody>
          <a:bodyPr wrap="square" rtlCol="0">
            <a:spAutoFit/>
          </a:bodyPr>
          <a:lstStyle/>
          <a:p>
            <a:r>
              <a:rPr lang="fr-FR" sz="4000" b="1" dirty="0">
                <a:latin typeface="Amasis MT Pro" panose="020F0502020204030204" pitchFamily="18" charset="0"/>
              </a:rPr>
              <a:t>Objectifs</a:t>
            </a:r>
            <a:endParaRPr lang="fr-FR" sz="1400" b="1" dirty="0">
              <a:latin typeface="Amasis MT Pro" panose="020F0502020204030204" pitchFamily="18" charset="0"/>
            </a:endParaRPr>
          </a:p>
        </p:txBody>
      </p:sp>
      <p:sp>
        <p:nvSpPr>
          <p:cNvPr id="3" name="ZoneTexte 2">
            <a:extLst>
              <a:ext uri="{FF2B5EF4-FFF2-40B4-BE49-F238E27FC236}">
                <a16:creationId xmlns:a16="http://schemas.microsoft.com/office/drawing/2014/main" id="{F23DA252-BBC2-55BF-B7C3-7A53A04B68EE}"/>
              </a:ext>
            </a:extLst>
          </p:cNvPr>
          <p:cNvSpPr txBox="1"/>
          <p:nvPr/>
        </p:nvSpPr>
        <p:spPr>
          <a:xfrm>
            <a:off x="402336" y="1089898"/>
            <a:ext cx="11387328" cy="4678204"/>
          </a:xfrm>
          <a:prstGeom prst="rect">
            <a:avLst/>
          </a:prstGeom>
          <a:noFill/>
        </p:spPr>
        <p:txBody>
          <a:bodyPr wrap="square" rtlCol="0">
            <a:spAutoFit/>
          </a:bodyPr>
          <a:lstStyle/>
          <a:p>
            <a:pPr algn="just"/>
            <a:r>
              <a:rPr lang="fr-FR" sz="2400" i="1" dirty="0">
                <a:latin typeface="Amasis MT Pro" panose="020F0502020204030204" pitchFamily="18" charset="0"/>
                <a:ea typeface="Cambria Math" panose="02040503050406030204" pitchFamily="18" charset="0"/>
              </a:rPr>
              <a:t>Le but de cette présentation est de vous permettre </a:t>
            </a:r>
            <a:r>
              <a:rPr lang="fr-FR" sz="2400" b="1" i="1" dirty="0">
                <a:latin typeface="Amasis MT Pro" panose="020F0502020204030204" pitchFamily="18" charset="0"/>
                <a:ea typeface="Cambria Math" panose="02040503050406030204" pitchFamily="18" charset="0"/>
              </a:rPr>
              <a:t>de découvrir les composants d’un (nano)satellite, de comment se structure un projet spatial ainsi que d’acquérir les bases de la mécanique spatiale nécessaire à l’analyse mission</a:t>
            </a:r>
            <a:r>
              <a:rPr lang="fr-FR" sz="2400" i="1" dirty="0">
                <a:latin typeface="Amasis MT Pro" panose="020F0502020204030204" pitchFamily="18" charset="0"/>
                <a:ea typeface="Cambria Math" panose="02040503050406030204" pitchFamily="18" charset="0"/>
              </a:rPr>
              <a:t>. Ca ne remplacera pas un véritable cours donc n’hésitez pas à fouiller Internet (Wikipédia est toujours une mine d’or, laissez-vous vous perdre dans ses pages), des papiers scientifiques ou des livres. N’hésitez pas aussi à me contacter pour toute question : </a:t>
            </a:r>
            <a:r>
              <a:rPr lang="fr-FR" sz="2400" i="1" dirty="0">
                <a:latin typeface="Amasis MT Pro" panose="020F0502020204030204" pitchFamily="18" charset="0"/>
                <a:ea typeface="Cambria Math" panose="02040503050406030204" pitchFamily="18" charset="0"/>
                <a:hlinkClick r:id="rId2"/>
              </a:rPr>
              <a:t>aurelien.genin@polytechnique.org</a:t>
            </a:r>
            <a:endParaRPr lang="fr-FR" sz="2400" i="1" dirty="0">
              <a:latin typeface="Amasis MT Pro" panose="020F0502020204030204" pitchFamily="18" charset="0"/>
              <a:ea typeface="Cambria Math" panose="02040503050406030204" pitchFamily="18" charset="0"/>
            </a:endParaRPr>
          </a:p>
          <a:p>
            <a:pPr algn="just"/>
            <a:endParaRPr lang="fr-FR" sz="2400" dirty="0">
              <a:latin typeface="Amasis MT Pro" panose="020F0502020204030204" pitchFamily="18" charset="0"/>
              <a:ea typeface="Cambria Math" panose="02040503050406030204" pitchFamily="18" charset="0"/>
            </a:endParaRPr>
          </a:p>
          <a:p>
            <a:pPr algn="just"/>
            <a:endParaRPr lang="fr-FR" sz="2400" dirty="0">
              <a:latin typeface="Amasis MT Pro" panose="020F0502020204030204" pitchFamily="18" charset="0"/>
              <a:ea typeface="Cambria Math" panose="02040503050406030204" pitchFamily="18" charset="0"/>
            </a:endParaRPr>
          </a:p>
          <a:p>
            <a:pPr algn="just"/>
            <a:r>
              <a:rPr lang="fr-FR" sz="2400" dirty="0">
                <a:latin typeface="Amasis MT Pro" panose="020F0502020204030204" pitchFamily="18" charset="0"/>
                <a:ea typeface="Cambria Math" panose="02040503050406030204" pitchFamily="18" charset="0"/>
              </a:rPr>
              <a:t>⇨ Vocabulaire de base des satellites</a:t>
            </a:r>
          </a:p>
          <a:p>
            <a:pPr algn="just"/>
            <a:r>
              <a:rPr lang="fr-FR" sz="2400" dirty="0">
                <a:latin typeface="Amasis MT Pro" panose="020F0502020204030204" pitchFamily="18" charset="0"/>
                <a:ea typeface="Cambria Math" panose="02040503050406030204" pitchFamily="18" charset="0"/>
              </a:rPr>
              <a:t>⇨ Sous-systèmes, bases d’ingénierie système et compromis techniques</a:t>
            </a:r>
          </a:p>
          <a:p>
            <a:pPr algn="just"/>
            <a:r>
              <a:rPr lang="fr-FR" sz="2400" dirty="0">
                <a:latin typeface="Amasis MT Pro" panose="020F0502020204030204" pitchFamily="18" charset="0"/>
                <a:ea typeface="Cambria Math" panose="02040503050406030204" pitchFamily="18" charset="0"/>
              </a:rPr>
              <a:t>⇨ Organisation d’un projet spatial</a:t>
            </a:r>
          </a:p>
          <a:p>
            <a:pPr algn="just"/>
            <a:r>
              <a:rPr lang="fr-FR" sz="2400" dirty="0">
                <a:latin typeface="Amasis MT Pro" panose="020F0502020204030204" pitchFamily="18" charset="0"/>
                <a:ea typeface="Cambria Math" panose="02040503050406030204" pitchFamily="18" charset="0"/>
              </a:rPr>
              <a:t>⇨ Bases de mécanique orbitale pour l’analyse mission</a:t>
            </a:r>
            <a:endParaRPr lang="fr-FR" sz="2400" dirty="0">
              <a:latin typeface="Amasis MT Pro" panose="020F0502020204030204" pitchFamily="18" charset="0"/>
            </a:endParaRPr>
          </a:p>
          <a:p>
            <a:pPr algn="just"/>
            <a:endParaRPr lang="fr-FR" sz="1000" dirty="0">
              <a:latin typeface="Amasis MT Pro" panose="020F0502020204030204" pitchFamily="18" charset="0"/>
            </a:endParaRPr>
          </a:p>
        </p:txBody>
      </p:sp>
    </p:spTree>
    <p:extLst>
      <p:ext uri="{BB962C8B-B14F-4D97-AF65-F5344CB8AC3E}">
        <p14:creationId xmlns:p14="http://schemas.microsoft.com/office/powerpoint/2010/main" val="2208427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5</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1387328" cy="707886"/>
          </a:xfrm>
          <a:prstGeom prst="rect">
            <a:avLst/>
          </a:prstGeom>
          <a:noFill/>
        </p:spPr>
        <p:txBody>
          <a:bodyPr wrap="square" rtlCol="0">
            <a:spAutoFit/>
          </a:bodyPr>
          <a:lstStyle/>
          <a:p>
            <a:r>
              <a:rPr lang="fr-FR" sz="4000" b="1" dirty="0">
                <a:latin typeface="Amasis MT Pro" panose="020F0502020204030204" pitchFamily="18" charset="0"/>
              </a:rPr>
              <a:t>Sommaire</a:t>
            </a:r>
            <a:endParaRPr lang="fr-FR" sz="1400" b="1" dirty="0">
              <a:latin typeface="Amasis MT Pro" panose="020F0502020204030204" pitchFamily="18" charset="0"/>
            </a:endParaRPr>
          </a:p>
        </p:txBody>
      </p:sp>
      <p:sp>
        <p:nvSpPr>
          <p:cNvPr id="8" name="ZoneTexte 7">
            <a:extLst>
              <a:ext uri="{FF2B5EF4-FFF2-40B4-BE49-F238E27FC236}">
                <a16:creationId xmlns:a16="http://schemas.microsoft.com/office/drawing/2014/main" id="{EFF886FD-8E73-C2CC-1983-CC406B8F453C}"/>
              </a:ext>
            </a:extLst>
          </p:cNvPr>
          <p:cNvSpPr txBox="1"/>
          <p:nvPr/>
        </p:nvSpPr>
        <p:spPr>
          <a:xfrm>
            <a:off x="402336" y="937858"/>
            <a:ext cx="11387328" cy="707886"/>
          </a:xfrm>
          <a:prstGeom prst="rect">
            <a:avLst/>
          </a:prstGeom>
          <a:noFill/>
        </p:spPr>
        <p:txBody>
          <a:bodyPr wrap="square" rtlCol="0">
            <a:spAutoFit/>
          </a:bodyPr>
          <a:lstStyle/>
          <a:p>
            <a:pPr algn="just"/>
            <a:r>
              <a:rPr lang="fr-FR" sz="2000" u="sng" dirty="0">
                <a:latin typeface="Amasis MT Pro" panose="020F0502020204030204" pitchFamily="18" charset="0"/>
              </a:rPr>
              <a:t>Organisation d’un projet spatial :</a:t>
            </a:r>
          </a:p>
          <a:p>
            <a:pPr marL="342900" indent="-342900" algn="just">
              <a:buFont typeface="Wingdings" panose="05000000000000000000" pitchFamily="2" charset="2"/>
              <a:buChar char="§"/>
            </a:pPr>
            <a:r>
              <a:rPr lang="fr-FR" sz="2000" dirty="0">
                <a:latin typeface="Amasis MT Pro" panose="020F0502020204030204" pitchFamily="18" charset="0"/>
              </a:rPr>
              <a:t>Phases du projet, cycle en V</a:t>
            </a:r>
          </a:p>
        </p:txBody>
      </p:sp>
      <p:sp>
        <p:nvSpPr>
          <p:cNvPr id="3" name="ZoneTexte 2">
            <a:extLst>
              <a:ext uri="{FF2B5EF4-FFF2-40B4-BE49-F238E27FC236}">
                <a16:creationId xmlns:a16="http://schemas.microsoft.com/office/drawing/2014/main" id="{049A92E4-A484-2F5B-4771-42CAB73C7AC0}"/>
              </a:ext>
            </a:extLst>
          </p:cNvPr>
          <p:cNvSpPr txBox="1"/>
          <p:nvPr/>
        </p:nvSpPr>
        <p:spPr>
          <a:xfrm>
            <a:off x="402336" y="1634562"/>
            <a:ext cx="11387328" cy="2862322"/>
          </a:xfrm>
          <a:prstGeom prst="rect">
            <a:avLst/>
          </a:prstGeom>
          <a:noFill/>
        </p:spPr>
        <p:txBody>
          <a:bodyPr wrap="square" rtlCol="0">
            <a:spAutoFit/>
          </a:bodyPr>
          <a:lstStyle/>
          <a:p>
            <a:pPr algn="just"/>
            <a:r>
              <a:rPr lang="fr-FR" sz="2000" u="sng" dirty="0">
                <a:latin typeface="Amasis MT Pro" panose="020F0502020204030204" pitchFamily="18" charset="0"/>
              </a:rPr>
              <a:t>Composition d’un satellite :</a:t>
            </a:r>
          </a:p>
          <a:p>
            <a:pPr marL="342900" indent="-342900" algn="just">
              <a:buFont typeface="Wingdings" panose="05000000000000000000" pitchFamily="2" charset="2"/>
              <a:buChar char="§"/>
            </a:pPr>
            <a:r>
              <a:rPr lang="fr-FR" sz="2000" dirty="0">
                <a:latin typeface="Amasis MT Pro" panose="020F0502020204030204" pitchFamily="18" charset="0"/>
              </a:rPr>
              <a:t>Charge utile (</a:t>
            </a:r>
            <a:r>
              <a:rPr lang="fr-FR" sz="2000" i="1" dirty="0" err="1">
                <a:latin typeface="Amasis MT Pro" panose="020F0502020204030204" pitchFamily="18" charset="0"/>
              </a:rPr>
              <a:t>Payload</a:t>
            </a:r>
            <a:r>
              <a:rPr lang="fr-FR" sz="2000" dirty="0">
                <a:latin typeface="Amasis MT Pro" panose="020F0502020204030204" pitchFamily="18" charset="0"/>
              </a:rPr>
              <a:t>, CU)</a:t>
            </a:r>
          </a:p>
          <a:p>
            <a:pPr marL="342900" indent="-342900" algn="just">
              <a:buFont typeface="Wingdings" panose="05000000000000000000" pitchFamily="2" charset="2"/>
              <a:buChar char="§"/>
            </a:pPr>
            <a:r>
              <a:rPr lang="fr-FR" sz="2000" dirty="0">
                <a:latin typeface="Amasis MT Pro" panose="020F0502020204030204" pitchFamily="18" charset="0"/>
              </a:rPr>
              <a:t>Système de Contrôle d’Attitude et d’Orientation (SCAO)</a:t>
            </a:r>
          </a:p>
          <a:p>
            <a:pPr marL="342900" indent="-342900" algn="just">
              <a:buFont typeface="Wingdings" panose="05000000000000000000" pitchFamily="2" charset="2"/>
              <a:buChar char="§"/>
            </a:pPr>
            <a:r>
              <a:rPr lang="fr-FR" sz="2000" dirty="0">
                <a:latin typeface="Amasis MT Pro" panose="020F0502020204030204" pitchFamily="18" charset="0"/>
              </a:rPr>
              <a:t>Télécommunications (COM)</a:t>
            </a:r>
          </a:p>
          <a:p>
            <a:pPr marL="342900" indent="-342900" algn="just">
              <a:buFont typeface="Wingdings" panose="05000000000000000000" pitchFamily="2" charset="2"/>
              <a:buChar char="§"/>
            </a:pPr>
            <a:r>
              <a:rPr lang="fr-FR" sz="2000" dirty="0">
                <a:latin typeface="Amasis MT Pro" panose="020F0502020204030204" pitchFamily="18" charset="0"/>
              </a:rPr>
              <a:t>Système électrique (</a:t>
            </a:r>
            <a:r>
              <a:rPr lang="fr-FR" sz="2000" i="1" dirty="0">
                <a:latin typeface="Amasis MT Pro" panose="020F0502020204030204" pitchFamily="18" charset="0"/>
              </a:rPr>
              <a:t>Electric Power System</a:t>
            </a:r>
            <a:r>
              <a:rPr lang="fr-FR" sz="2000" dirty="0">
                <a:latin typeface="Amasis MT Pro" panose="020F0502020204030204" pitchFamily="18" charset="0"/>
              </a:rPr>
              <a:t>, EPS)</a:t>
            </a:r>
          </a:p>
          <a:p>
            <a:pPr marL="342900" indent="-342900" algn="just">
              <a:buFont typeface="Wingdings" panose="05000000000000000000" pitchFamily="2" charset="2"/>
              <a:buChar char="§"/>
            </a:pPr>
            <a:r>
              <a:rPr lang="fr-FR" sz="2000" dirty="0">
                <a:latin typeface="Amasis MT Pro" panose="020F0502020204030204" pitchFamily="18" charset="0"/>
              </a:rPr>
              <a:t>Système de contrôle thermique (</a:t>
            </a:r>
            <a:r>
              <a:rPr lang="fr-FR" sz="2000" i="1" dirty="0">
                <a:latin typeface="Amasis MT Pro" panose="020F0502020204030204" pitchFamily="18" charset="0"/>
              </a:rPr>
              <a:t>Thermal Control System</a:t>
            </a:r>
            <a:r>
              <a:rPr lang="fr-FR" sz="2000" dirty="0">
                <a:latin typeface="Amasis MT Pro" panose="020F0502020204030204" pitchFamily="18" charset="0"/>
              </a:rPr>
              <a:t>,</a:t>
            </a:r>
            <a:r>
              <a:rPr lang="fr-FR" sz="2000" i="1" dirty="0">
                <a:latin typeface="Amasis MT Pro" panose="020F0502020204030204" pitchFamily="18" charset="0"/>
              </a:rPr>
              <a:t> </a:t>
            </a:r>
            <a:r>
              <a:rPr lang="fr-FR" sz="2000" dirty="0">
                <a:latin typeface="Amasis MT Pro" panose="020F0502020204030204" pitchFamily="18" charset="0"/>
              </a:rPr>
              <a:t>TCS)</a:t>
            </a:r>
          </a:p>
          <a:p>
            <a:pPr marL="342900" indent="-342900" algn="just">
              <a:buFont typeface="Wingdings" panose="05000000000000000000" pitchFamily="2" charset="2"/>
              <a:buChar char="§"/>
            </a:pPr>
            <a:r>
              <a:rPr lang="fr-FR" sz="2000" dirty="0">
                <a:latin typeface="Amasis MT Pro" panose="020F0502020204030204" pitchFamily="18" charset="0"/>
              </a:rPr>
              <a:t>Ordinateur de bord (</a:t>
            </a:r>
            <a:r>
              <a:rPr lang="fr-FR" sz="2000" i="1" dirty="0">
                <a:latin typeface="Amasis MT Pro" panose="020F0502020204030204" pitchFamily="18" charset="0"/>
              </a:rPr>
              <a:t>On-</a:t>
            </a:r>
            <a:r>
              <a:rPr lang="fr-FR" sz="2000" i="1" dirty="0" err="1">
                <a:latin typeface="Amasis MT Pro" panose="020F0502020204030204" pitchFamily="18" charset="0"/>
              </a:rPr>
              <a:t>Board</a:t>
            </a:r>
            <a:r>
              <a:rPr lang="fr-FR" sz="2000" i="1" dirty="0">
                <a:latin typeface="Amasis MT Pro" panose="020F0502020204030204" pitchFamily="18" charset="0"/>
              </a:rPr>
              <a:t> Computer</a:t>
            </a:r>
            <a:r>
              <a:rPr lang="fr-FR" sz="2000" dirty="0">
                <a:latin typeface="Amasis MT Pro" panose="020F0502020204030204" pitchFamily="18" charset="0"/>
              </a:rPr>
              <a:t>, OBC)</a:t>
            </a:r>
          </a:p>
          <a:p>
            <a:pPr marL="342900" indent="-342900" algn="just">
              <a:buFont typeface="Wingdings" panose="05000000000000000000" pitchFamily="2" charset="2"/>
              <a:buChar char="§"/>
            </a:pPr>
            <a:r>
              <a:rPr lang="fr-FR" sz="2000" dirty="0">
                <a:latin typeface="Amasis MT Pro" panose="020F0502020204030204" pitchFamily="18" charset="0"/>
              </a:rPr>
              <a:t>Structure (STR)</a:t>
            </a:r>
          </a:p>
          <a:p>
            <a:pPr marL="342900" indent="-342900" algn="just">
              <a:buFont typeface="Wingdings" panose="05000000000000000000" pitchFamily="2" charset="2"/>
              <a:buChar char="§"/>
            </a:pPr>
            <a:r>
              <a:rPr lang="fr-FR" sz="2000" dirty="0">
                <a:latin typeface="Amasis MT Pro" panose="020F0502020204030204" pitchFamily="18" charset="0"/>
              </a:rPr>
              <a:t>Assemblage, intégration et tests (AIT)</a:t>
            </a:r>
          </a:p>
        </p:txBody>
      </p:sp>
      <p:sp>
        <p:nvSpPr>
          <p:cNvPr id="9" name="ZoneTexte 8">
            <a:extLst>
              <a:ext uri="{FF2B5EF4-FFF2-40B4-BE49-F238E27FC236}">
                <a16:creationId xmlns:a16="http://schemas.microsoft.com/office/drawing/2014/main" id="{017FD41D-332D-BE93-33D4-FA1E1F131D46}"/>
              </a:ext>
            </a:extLst>
          </p:cNvPr>
          <p:cNvSpPr txBox="1"/>
          <p:nvPr/>
        </p:nvSpPr>
        <p:spPr>
          <a:xfrm>
            <a:off x="402336" y="4496884"/>
            <a:ext cx="11387328" cy="1631216"/>
          </a:xfrm>
          <a:prstGeom prst="rect">
            <a:avLst/>
          </a:prstGeom>
          <a:noFill/>
        </p:spPr>
        <p:txBody>
          <a:bodyPr wrap="square" rtlCol="0">
            <a:spAutoFit/>
          </a:bodyPr>
          <a:lstStyle/>
          <a:p>
            <a:pPr algn="just"/>
            <a:r>
              <a:rPr lang="fr-FR" sz="2000" u="sng" dirty="0">
                <a:latin typeface="Amasis MT Pro" panose="020F0502020204030204" pitchFamily="18" charset="0"/>
              </a:rPr>
              <a:t>Mécanique orbitale :</a:t>
            </a:r>
          </a:p>
          <a:p>
            <a:pPr marL="342900" indent="-342900" algn="just">
              <a:buFont typeface="Wingdings" panose="05000000000000000000" pitchFamily="2" charset="2"/>
              <a:buChar char="§"/>
            </a:pPr>
            <a:r>
              <a:rPr lang="fr-FR" sz="2000" dirty="0">
                <a:latin typeface="Amasis MT Pro" panose="020F0502020204030204" pitchFamily="18" charset="0"/>
              </a:rPr>
              <a:t>Paramètres orbitaux</a:t>
            </a:r>
          </a:p>
          <a:p>
            <a:pPr marL="342900" indent="-342900" algn="just">
              <a:buFont typeface="Wingdings" panose="05000000000000000000" pitchFamily="2" charset="2"/>
              <a:buChar char="§"/>
            </a:pPr>
            <a:r>
              <a:rPr lang="fr-FR" sz="2000" dirty="0">
                <a:latin typeface="Amasis MT Pro" panose="020F0502020204030204" pitchFamily="18" charset="0"/>
              </a:rPr>
              <a:t>Perturbations</a:t>
            </a:r>
          </a:p>
          <a:p>
            <a:pPr marL="342900" indent="-342900" algn="just">
              <a:buFont typeface="Wingdings" panose="05000000000000000000" pitchFamily="2" charset="2"/>
              <a:buChar char="§"/>
            </a:pPr>
            <a:r>
              <a:rPr lang="fr-FR" sz="2000" dirty="0">
                <a:latin typeface="Amasis MT Pro" panose="020F0502020204030204" pitchFamily="18" charset="0"/>
              </a:rPr>
              <a:t>Orbites classiques</a:t>
            </a:r>
          </a:p>
          <a:p>
            <a:pPr marL="342900" indent="-342900" algn="just">
              <a:buFont typeface="Wingdings" panose="05000000000000000000" pitchFamily="2" charset="2"/>
              <a:buChar char="§"/>
            </a:pPr>
            <a:r>
              <a:rPr lang="fr-FR" sz="2000" dirty="0">
                <a:latin typeface="Amasis MT Pro" panose="020F0502020204030204" pitchFamily="18" charset="0"/>
              </a:rPr>
              <a:t>Manœuvres, fin de vie</a:t>
            </a:r>
          </a:p>
        </p:txBody>
      </p:sp>
    </p:spTree>
    <p:extLst>
      <p:ext uri="{BB962C8B-B14F-4D97-AF65-F5344CB8AC3E}">
        <p14:creationId xmlns:p14="http://schemas.microsoft.com/office/powerpoint/2010/main" val="36919992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6</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1387328" cy="707886"/>
          </a:xfrm>
          <a:prstGeom prst="rect">
            <a:avLst/>
          </a:prstGeom>
          <a:noFill/>
        </p:spPr>
        <p:txBody>
          <a:bodyPr wrap="square" rtlCol="0">
            <a:spAutoFit/>
          </a:bodyPr>
          <a:lstStyle/>
          <a:p>
            <a:r>
              <a:rPr lang="fr-FR" sz="4000" b="1" dirty="0">
                <a:latin typeface="Amasis MT Pro" panose="020F0502020204030204" pitchFamily="18" charset="0"/>
              </a:rPr>
              <a:t>Projet spatial - Phases</a:t>
            </a:r>
            <a:endParaRPr lang="fr-FR" sz="1400" b="1" dirty="0">
              <a:latin typeface="Amasis MT Pro" panose="020F0502020204030204" pitchFamily="18" charset="0"/>
            </a:endParaRPr>
          </a:p>
        </p:txBody>
      </p:sp>
      <p:sp>
        <p:nvSpPr>
          <p:cNvPr id="3" name="Rectangle : coins arrondis 2">
            <a:extLst>
              <a:ext uri="{FF2B5EF4-FFF2-40B4-BE49-F238E27FC236}">
                <a16:creationId xmlns:a16="http://schemas.microsoft.com/office/drawing/2014/main" id="{5DA66297-1B82-EDF4-A0AE-5940D59F7A51}"/>
              </a:ext>
            </a:extLst>
          </p:cNvPr>
          <p:cNvSpPr/>
          <p:nvPr/>
        </p:nvSpPr>
        <p:spPr>
          <a:xfrm>
            <a:off x="552027" y="1161916"/>
            <a:ext cx="3107266" cy="1150278"/>
          </a:xfrm>
          <a:prstGeom prst="round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3200" b="1">
                <a:latin typeface="Amasis MT Pro" panose="02040504050005020304" pitchFamily="18" charset="0"/>
              </a:rPr>
              <a:t>Phase 0/A</a:t>
            </a:r>
          </a:p>
          <a:p>
            <a:pPr algn="ctr"/>
            <a:r>
              <a:rPr lang="fr-FR">
                <a:latin typeface="Amasis MT Pro" panose="02040504050005020304" pitchFamily="18" charset="0"/>
              </a:rPr>
              <a:t>Définition de la mission et étude de faisabilité du projet</a:t>
            </a:r>
          </a:p>
        </p:txBody>
      </p:sp>
      <p:sp>
        <p:nvSpPr>
          <p:cNvPr id="7" name="Rectangle : coins arrondis 6">
            <a:extLst>
              <a:ext uri="{FF2B5EF4-FFF2-40B4-BE49-F238E27FC236}">
                <a16:creationId xmlns:a16="http://schemas.microsoft.com/office/drawing/2014/main" id="{B29F5E1A-039E-3108-5EB1-40BE92B86278}"/>
              </a:ext>
            </a:extLst>
          </p:cNvPr>
          <p:cNvSpPr/>
          <p:nvPr/>
        </p:nvSpPr>
        <p:spPr>
          <a:xfrm>
            <a:off x="4577927" y="1164400"/>
            <a:ext cx="3107266" cy="1150278"/>
          </a:xfrm>
          <a:prstGeom prst="roundRect">
            <a:avLst/>
          </a:prstGeom>
          <a:solidFill>
            <a:srgbClr val="F2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3200" b="1">
                <a:latin typeface="Amasis MT Pro" panose="02040504050005020304" pitchFamily="18" charset="0"/>
              </a:rPr>
              <a:t>Phase B</a:t>
            </a:r>
          </a:p>
          <a:p>
            <a:pPr algn="ctr"/>
            <a:r>
              <a:rPr lang="fr-FR">
                <a:latin typeface="Amasis MT Pro" panose="02040504050005020304" pitchFamily="18" charset="0"/>
              </a:rPr>
              <a:t>Définition préliminaire du système</a:t>
            </a:r>
          </a:p>
        </p:txBody>
      </p:sp>
      <p:sp>
        <p:nvSpPr>
          <p:cNvPr id="8" name="Rectangle : coins arrondis 7">
            <a:extLst>
              <a:ext uri="{FF2B5EF4-FFF2-40B4-BE49-F238E27FC236}">
                <a16:creationId xmlns:a16="http://schemas.microsoft.com/office/drawing/2014/main" id="{ED8ADF21-1E95-A215-5F61-F6A914D53BAB}"/>
              </a:ext>
            </a:extLst>
          </p:cNvPr>
          <p:cNvSpPr/>
          <p:nvPr/>
        </p:nvSpPr>
        <p:spPr>
          <a:xfrm>
            <a:off x="8603827" y="1161916"/>
            <a:ext cx="3107266" cy="1150278"/>
          </a:xfrm>
          <a:prstGeom prst="roundRect">
            <a:avLst/>
          </a:prstGeom>
          <a:solidFill>
            <a:srgbClr val="F48B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3200" b="1">
                <a:latin typeface="Amasis MT Pro" panose="02040504050005020304" pitchFamily="18" charset="0"/>
              </a:rPr>
              <a:t>Phase C</a:t>
            </a:r>
          </a:p>
          <a:p>
            <a:pPr algn="ctr"/>
            <a:r>
              <a:rPr lang="fr-FR">
                <a:latin typeface="Amasis MT Pro" panose="02040504050005020304" pitchFamily="18" charset="0"/>
              </a:rPr>
              <a:t>Définition détaillée du système</a:t>
            </a:r>
          </a:p>
        </p:txBody>
      </p:sp>
      <p:sp>
        <p:nvSpPr>
          <p:cNvPr id="15" name="Rectangle : coins arrondis 14">
            <a:extLst>
              <a:ext uri="{FF2B5EF4-FFF2-40B4-BE49-F238E27FC236}">
                <a16:creationId xmlns:a16="http://schemas.microsoft.com/office/drawing/2014/main" id="{09ECE5AC-ED4A-413F-2575-2E5C4EE4D953}"/>
              </a:ext>
            </a:extLst>
          </p:cNvPr>
          <p:cNvSpPr/>
          <p:nvPr/>
        </p:nvSpPr>
        <p:spPr>
          <a:xfrm>
            <a:off x="8603827" y="2990135"/>
            <a:ext cx="3107266" cy="1150278"/>
          </a:xfrm>
          <a:prstGeom prst="roundRect">
            <a:avLst/>
          </a:prstGeom>
          <a:solidFill>
            <a:srgbClr val="E9D7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3200" b="1">
                <a:latin typeface="Amasis MT Pro" panose="02040504050005020304" pitchFamily="18" charset="0"/>
              </a:rPr>
              <a:t>Phase D</a:t>
            </a:r>
          </a:p>
          <a:p>
            <a:pPr algn="ctr"/>
            <a:r>
              <a:rPr lang="fr-FR">
                <a:latin typeface="Amasis MT Pro" panose="02040504050005020304" pitchFamily="18" charset="0"/>
              </a:rPr>
              <a:t>Production et qualification du système</a:t>
            </a:r>
          </a:p>
        </p:txBody>
      </p:sp>
      <p:sp>
        <p:nvSpPr>
          <p:cNvPr id="17" name="Rectangle : coins arrondis 16">
            <a:extLst>
              <a:ext uri="{FF2B5EF4-FFF2-40B4-BE49-F238E27FC236}">
                <a16:creationId xmlns:a16="http://schemas.microsoft.com/office/drawing/2014/main" id="{4C543AA5-DAA1-03E7-F972-A77EF2A95383}"/>
              </a:ext>
            </a:extLst>
          </p:cNvPr>
          <p:cNvSpPr/>
          <p:nvPr/>
        </p:nvSpPr>
        <p:spPr>
          <a:xfrm>
            <a:off x="4577927" y="2990135"/>
            <a:ext cx="3107266" cy="1150278"/>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3200" b="1">
                <a:latin typeface="Amasis MT Pro" panose="02040504050005020304" pitchFamily="18" charset="0"/>
              </a:rPr>
              <a:t>Phase E1</a:t>
            </a:r>
          </a:p>
          <a:p>
            <a:pPr algn="ctr"/>
            <a:r>
              <a:rPr lang="fr-FR">
                <a:latin typeface="Amasis MT Pro" panose="02040504050005020304" pitchFamily="18" charset="0"/>
              </a:rPr>
              <a:t>Lancement et recette en vol</a:t>
            </a:r>
          </a:p>
        </p:txBody>
      </p:sp>
      <p:sp>
        <p:nvSpPr>
          <p:cNvPr id="19" name="Rectangle : coins arrondis 18">
            <a:extLst>
              <a:ext uri="{FF2B5EF4-FFF2-40B4-BE49-F238E27FC236}">
                <a16:creationId xmlns:a16="http://schemas.microsoft.com/office/drawing/2014/main" id="{73E02F63-C36D-9D58-C14D-C0EB8990AB7D}"/>
              </a:ext>
            </a:extLst>
          </p:cNvPr>
          <p:cNvSpPr/>
          <p:nvPr/>
        </p:nvSpPr>
        <p:spPr>
          <a:xfrm>
            <a:off x="552027" y="3060347"/>
            <a:ext cx="3107266" cy="1150278"/>
          </a:xfrm>
          <a:prstGeom prst="round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3200" b="1">
                <a:latin typeface="Amasis MT Pro" panose="02040504050005020304" pitchFamily="18" charset="0"/>
              </a:rPr>
              <a:t>Phase E2</a:t>
            </a:r>
          </a:p>
          <a:p>
            <a:pPr algn="ctr"/>
            <a:r>
              <a:rPr lang="fr-FR">
                <a:latin typeface="Amasis MT Pro" panose="02040504050005020304" pitchFamily="18" charset="0"/>
              </a:rPr>
              <a:t>Opérations de routine</a:t>
            </a:r>
          </a:p>
        </p:txBody>
      </p:sp>
      <p:sp>
        <p:nvSpPr>
          <p:cNvPr id="20" name="Rectangle : coins arrondis 19">
            <a:extLst>
              <a:ext uri="{FF2B5EF4-FFF2-40B4-BE49-F238E27FC236}">
                <a16:creationId xmlns:a16="http://schemas.microsoft.com/office/drawing/2014/main" id="{28012B26-F7ED-A65A-E599-6E6CC92BF487}"/>
              </a:ext>
            </a:extLst>
          </p:cNvPr>
          <p:cNvSpPr/>
          <p:nvPr/>
        </p:nvSpPr>
        <p:spPr>
          <a:xfrm>
            <a:off x="552027" y="4888566"/>
            <a:ext cx="3107266" cy="1150278"/>
          </a:xfrm>
          <a:prstGeom prst="round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3200" b="1">
                <a:latin typeface="Amasis MT Pro" panose="02040504050005020304" pitchFamily="18" charset="0"/>
              </a:rPr>
              <a:t>Phase F</a:t>
            </a:r>
          </a:p>
          <a:p>
            <a:pPr algn="ctr"/>
            <a:r>
              <a:rPr lang="fr-FR">
                <a:latin typeface="Amasis MT Pro" panose="02040504050005020304" pitchFamily="18" charset="0"/>
              </a:rPr>
              <a:t>Fin de vie</a:t>
            </a:r>
          </a:p>
        </p:txBody>
      </p:sp>
      <p:sp>
        <p:nvSpPr>
          <p:cNvPr id="22" name="Flèche : bas 21">
            <a:extLst>
              <a:ext uri="{FF2B5EF4-FFF2-40B4-BE49-F238E27FC236}">
                <a16:creationId xmlns:a16="http://schemas.microsoft.com/office/drawing/2014/main" id="{3696807D-3CE9-778E-6134-0C74729C8B2D}"/>
              </a:ext>
            </a:extLst>
          </p:cNvPr>
          <p:cNvSpPr/>
          <p:nvPr/>
        </p:nvSpPr>
        <p:spPr>
          <a:xfrm rot="16200000">
            <a:off x="3944502" y="1298914"/>
            <a:ext cx="348216" cy="918634"/>
          </a:xfrm>
          <a:prstGeom prst="downArrow">
            <a:avLst>
              <a:gd name="adj1" fmla="val 27778"/>
              <a:gd name="adj2" fmla="val 106685"/>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latin typeface="Amasis MT Pro" panose="02040504050005020304" pitchFamily="18" charset="0"/>
            </a:endParaRPr>
          </a:p>
        </p:txBody>
      </p:sp>
      <p:sp>
        <p:nvSpPr>
          <p:cNvPr id="23" name="Flèche : bas 22">
            <a:extLst>
              <a:ext uri="{FF2B5EF4-FFF2-40B4-BE49-F238E27FC236}">
                <a16:creationId xmlns:a16="http://schemas.microsoft.com/office/drawing/2014/main" id="{6797ACCA-6CED-C247-9D8B-EE3DDC887957}"/>
              </a:ext>
            </a:extLst>
          </p:cNvPr>
          <p:cNvSpPr/>
          <p:nvPr/>
        </p:nvSpPr>
        <p:spPr>
          <a:xfrm rot="16200000">
            <a:off x="7970402" y="1277738"/>
            <a:ext cx="348216" cy="918634"/>
          </a:xfrm>
          <a:prstGeom prst="downArrow">
            <a:avLst>
              <a:gd name="adj1" fmla="val 27778"/>
              <a:gd name="adj2" fmla="val 106685"/>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latin typeface="Amasis MT Pro" panose="02040504050005020304" pitchFamily="18" charset="0"/>
            </a:endParaRPr>
          </a:p>
        </p:txBody>
      </p:sp>
      <p:sp>
        <p:nvSpPr>
          <p:cNvPr id="24" name="Flèche : bas 23">
            <a:extLst>
              <a:ext uri="{FF2B5EF4-FFF2-40B4-BE49-F238E27FC236}">
                <a16:creationId xmlns:a16="http://schemas.microsoft.com/office/drawing/2014/main" id="{1D738366-310C-BA1E-BC01-9CC9E953C4E6}"/>
              </a:ext>
            </a:extLst>
          </p:cNvPr>
          <p:cNvSpPr/>
          <p:nvPr/>
        </p:nvSpPr>
        <p:spPr>
          <a:xfrm rot="5400000">
            <a:off x="7970402" y="3105957"/>
            <a:ext cx="348216" cy="918634"/>
          </a:xfrm>
          <a:prstGeom prst="downArrow">
            <a:avLst>
              <a:gd name="adj1" fmla="val 27778"/>
              <a:gd name="adj2" fmla="val 106685"/>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latin typeface="Amasis MT Pro" panose="02040504050005020304" pitchFamily="18" charset="0"/>
            </a:endParaRPr>
          </a:p>
        </p:txBody>
      </p:sp>
      <p:sp>
        <p:nvSpPr>
          <p:cNvPr id="25" name="Flèche : bas 24">
            <a:extLst>
              <a:ext uri="{FF2B5EF4-FFF2-40B4-BE49-F238E27FC236}">
                <a16:creationId xmlns:a16="http://schemas.microsoft.com/office/drawing/2014/main" id="{5AD93007-6849-26CA-EC58-DF50101A6775}"/>
              </a:ext>
            </a:extLst>
          </p:cNvPr>
          <p:cNvSpPr/>
          <p:nvPr/>
        </p:nvSpPr>
        <p:spPr>
          <a:xfrm rot="5400000">
            <a:off x="3944502" y="3105957"/>
            <a:ext cx="348216" cy="918634"/>
          </a:xfrm>
          <a:prstGeom prst="downArrow">
            <a:avLst>
              <a:gd name="adj1" fmla="val 27778"/>
              <a:gd name="adj2" fmla="val 106685"/>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latin typeface="Amasis MT Pro" panose="02040504050005020304" pitchFamily="18" charset="0"/>
            </a:endParaRPr>
          </a:p>
        </p:txBody>
      </p:sp>
      <p:sp>
        <p:nvSpPr>
          <p:cNvPr id="26" name="Flèche : bas 25">
            <a:extLst>
              <a:ext uri="{FF2B5EF4-FFF2-40B4-BE49-F238E27FC236}">
                <a16:creationId xmlns:a16="http://schemas.microsoft.com/office/drawing/2014/main" id="{7A0766C6-3C98-C654-2B65-AF71B957523E}"/>
              </a:ext>
            </a:extLst>
          </p:cNvPr>
          <p:cNvSpPr/>
          <p:nvPr/>
        </p:nvSpPr>
        <p:spPr>
          <a:xfrm>
            <a:off x="1931552" y="4210624"/>
            <a:ext cx="348216" cy="677941"/>
          </a:xfrm>
          <a:prstGeom prst="downArrow">
            <a:avLst>
              <a:gd name="adj1" fmla="val 27778"/>
              <a:gd name="adj2" fmla="val 106685"/>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latin typeface="Amasis MT Pro" panose="02040504050005020304" pitchFamily="18" charset="0"/>
            </a:endParaRPr>
          </a:p>
        </p:txBody>
      </p:sp>
      <p:sp>
        <p:nvSpPr>
          <p:cNvPr id="27" name="Flèche : bas 26">
            <a:extLst>
              <a:ext uri="{FF2B5EF4-FFF2-40B4-BE49-F238E27FC236}">
                <a16:creationId xmlns:a16="http://schemas.microsoft.com/office/drawing/2014/main" id="{C6672EE4-EA21-1D83-628F-6A357A274A80}"/>
              </a:ext>
            </a:extLst>
          </p:cNvPr>
          <p:cNvSpPr/>
          <p:nvPr/>
        </p:nvSpPr>
        <p:spPr>
          <a:xfrm>
            <a:off x="10106934" y="2312194"/>
            <a:ext cx="348216" cy="677941"/>
          </a:xfrm>
          <a:prstGeom prst="downArrow">
            <a:avLst>
              <a:gd name="adj1" fmla="val 27778"/>
              <a:gd name="adj2" fmla="val 106685"/>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latin typeface="Amasis MT Pro" panose="02040504050005020304" pitchFamily="18" charset="0"/>
            </a:endParaRPr>
          </a:p>
        </p:txBody>
      </p:sp>
      <p:sp>
        <p:nvSpPr>
          <p:cNvPr id="28" name="ZoneTexte 27">
            <a:extLst>
              <a:ext uri="{FF2B5EF4-FFF2-40B4-BE49-F238E27FC236}">
                <a16:creationId xmlns:a16="http://schemas.microsoft.com/office/drawing/2014/main" id="{0C93617E-08FF-DF5C-A7DD-0706EF4C0335}"/>
              </a:ext>
            </a:extLst>
          </p:cNvPr>
          <p:cNvSpPr txBox="1"/>
          <p:nvPr/>
        </p:nvSpPr>
        <p:spPr>
          <a:xfrm>
            <a:off x="4144010" y="4768243"/>
            <a:ext cx="7567083" cy="830997"/>
          </a:xfrm>
          <a:prstGeom prst="rect">
            <a:avLst/>
          </a:prstGeom>
          <a:noFill/>
        </p:spPr>
        <p:txBody>
          <a:bodyPr wrap="square" rtlCol="0">
            <a:spAutoFit/>
          </a:bodyPr>
          <a:lstStyle/>
          <a:p>
            <a:pPr algn="just"/>
            <a:r>
              <a:rPr lang="fr-FR" sz="2400" dirty="0">
                <a:latin typeface="Amasis MT Pro" panose="020F0502020204030204" pitchFamily="18" charset="0"/>
              </a:rPr>
              <a:t>Revues entre les différentes phases pour attester du travail réalisé et certifier la validité des études menées.</a:t>
            </a:r>
            <a:endParaRPr lang="fr-FR" sz="2400" dirty="0">
              <a:latin typeface="Amasis MT Pro" panose="02040504050005020304" pitchFamily="18" charset="0"/>
              <a:ea typeface="Cambria Math" panose="02040503050406030204" pitchFamily="18" charset="0"/>
            </a:endParaRPr>
          </a:p>
        </p:txBody>
      </p:sp>
    </p:spTree>
    <p:extLst>
      <p:ext uri="{BB962C8B-B14F-4D97-AF65-F5344CB8AC3E}">
        <p14:creationId xmlns:p14="http://schemas.microsoft.com/office/powerpoint/2010/main" val="1544554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7</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1387328" cy="707886"/>
          </a:xfrm>
          <a:prstGeom prst="rect">
            <a:avLst/>
          </a:prstGeom>
          <a:noFill/>
        </p:spPr>
        <p:txBody>
          <a:bodyPr wrap="square" rtlCol="0">
            <a:spAutoFit/>
          </a:bodyPr>
          <a:lstStyle/>
          <a:p>
            <a:r>
              <a:rPr lang="fr-FR" sz="4000" b="1" dirty="0">
                <a:latin typeface="Amasis MT Pro" panose="020F0502020204030204" pitchFamily="18" charset="0"/>
              </a:rPr>
              <a:t>Projet spatial – Cycle en V</a:t>
            </a:r>
            <a:endParaRPr lang="fr-FR" sz="1400" b="1" dirty="0">
              <a:latin typeface="Amasis MT Pro" panose="020F0502020204030204" pitchFamily="18" charset="0"/>
            </a:endParaRPr>
          </a:p>
        </p:txBody>
      </p:sp>
      <p:sp>
        <p:nvSpPr>
          <p:cNvPr id="10" name="ZoneTexte 9">
            <a:extLst>
              <a:ext uri="{FF2B5EF4-FFF2-40B4-BE49-F238E27FC236}">
                <a16:creationId xmlns:a16="http://schemas.microsoft.com/office/drawing/2014/main" id="{C50D3E4A-BD52-791C-5F08-66684AED6D6E}"/>
              </a:ext>
            </a:extLst>
          </p:cNvPr>
          <p:cNvSpPr txBox="1"/>
          <p:nvPr/>
        </p:nvSpPr>
        <p:spPr>
          <a:xfrm>
            <a:off x="346262" y="5478911"/>
            <a:ext cx="11532725" cy="707886"/>
          </a:xfrm>
          <a:prstGeom prst="rect">
            <a:avLst/>
          </a:prstGeom>
          <a:noFill/>
        </p:spPr>
        <p:txBody>
          <a:bodyPr wrap="square" rtlCol="0">
            <a:spAutoFit/>
          </a:bodyPr>
          <a:lstStyle/>
          <a:p>
            <a:pPr algn="just"/>
            <a:r>
              <a:rPr lang="fr-FR" sz="2000" dirty="0">
                <a:latin typeface="Amasis MT Pro" panose="020F0502020204030204" pitchFamily="18" charset="0"/>
              </a:rPr>
              <a:t>Cycle de développement d’un système commençant par la définition de spécifications, jusqu’à la réalisation, puis à des tests de plus en plus complets afin de valider le respect des spécifications établies.</a:t>
            </a:r>
            <a:endParaRPr lang="fr-FR" sz="2000" dirty="0">
              <a:latin typeface="Amasis MT Pro" panose="02040504050005020304" pitchFamily="18" charset="0"/>
              <a:ea typeface="Cambria Math" panose="02040503050406030204" pitchFamily="18" charset="0"/>
            </a:endParaRPr>
          </a:p>
        </p:txBody>
      </p:sp>
      <p:grpSp>
        <p:nvGrpSpPr>
          <p:cNvPr id="41" name="Groupe 40">
            <a:extLst>
              <a:ext uri="{FF2B5EF4-FFF2-40B4-BE49-F238E27FC236}">
                <a16:creationId xmlns:a16="http://schemas.microsoft.com/office/drawing/2014/main" id="{B4963B43-F894-C0E9-B899-AE10E4B98034}"/>
              </a:ext>
            </a:extLst>
          </p:cNvPr>
          <p:cNvGrpSpPr/>
          <p:nvPr/>
        </p:nvGrpSpPr>
        <p:grpSpPr>
          <a:xfrm>
            <a:off x="346262" y="946612"/>
            <a:ext cx="3936758" cy="758822"/>
            <a:chOff x="880298" y="1096166"/>
            <a:chExt cx="3936758" cy="758822"/>
          </a:xfrm>
        </p:grpSpPr>
        <p:sp>
          <p:nvSpPr>
            <p:cNvPr id="11" name="Rectangle : coins arrondis 10">
              <a:extLst>
                <a:ext uri="{FF2B5EF4-FFF2-40B4-BE49-F238E27FC236}">
                  <a16:creationId xmlns:a16="http://schemas.microsoft.com/office/drawing/2014/main" id="{99D5AA4A-3F77-85D9-8166-EC11659AE3AD}"/>
                </a:ext>
              </a:extLst>
            </p:cNvPr>
            <p:cNvSpPr/>
            <p:nvPr/>
          </p:nvSpPr>
          <p:spPr>
            <a:xfrm>
              <a:off x="2324948" y="1104648"/>
              <a:ext cx="2492108" cy="750340"/>
            </a:xfrm>
            <a:prstGeom prst="round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600" b="1" dirty="0">
                  <a:latin typeface="Amasis MT Pro" panose="02040504050005020304" pitchFamily="18" charset="0"/>
                </a:rPr>
                <a:t>Analyse des besoins</a:t>
              </a:r>
            </a:p>
            <a:p>
              <a:pPr algn="ctr"/>
              <a:r>
                <a:rPr lang="fr-FR" sz="1600" b="1" dirty="0">
                  <a:latin typeface="Amasis MT Pro" panose="02040504050005020304" pitchFamily="18" charset="0"/>
                </a:rPr>
                <a:t>Etude de faisabilité</a:t>
              </a:r>
              <a:endParaRPr lang="fr-FR" sz="1050" dirty="0">
                <a:latin typeface="Amasis MT Pro" panose="02040504050005020304" pitchFamily="18" charset="0"/>
              </a:endParaRPr>
            </a:p>
          </p:txBody>
        </p:sp>
        <p:sp>
          <p:nvSpPr>
            <p:cNvPr id="12" name="ZoneTexte 11">
              <a:extLst>
                <a:ext uri="{FF2B5EF4-FFF2-40B4-BE49-F238E27FC236}">
                  <a16:creationId xmlns:a16="http://schemas.microsoft.com/office/drawing/2014/main" id="{145E6B10-2C7C-7336-F6AE-61640D22643E}"/>
                </a:ext>
              </a:extLst>
            </p:cNvPr>
            <p:cNvSpPr txBox="1"/>
            <p:nvPr/>
          </p:nvSpPr>
          <p:spPr>
            <a:xfrm>
              <a:off x="880298" y="1096166"/>
              <a:ext cx="1444650" cy="646331"/>
            </a:xfrm>
            <a:prstGeom prst="rect">
              <a:avLst/>
            </a:prstGeom>
            <a:noFill/>
          </p:spPr>
          <p:txBody>
            <a:bodyPr wrap="square" rtlCol="0">
              <a:spAutoFit/>
            </a:bodyPr>
            <a:lstStyle/>
            <a:p>
              <a:pPr algn="r"/>
              <a:r>
                <a:rPr lang="fr-FR" sz="1200" dirty="0">
                  <a:latin typeface="Amasis MT Pro" panose="02040504050005020304" pitchFamily="18" charset="0"/>
                </a:rPr>
                <a:t>S’accorder sur ce qui doit être fait dans le système</a:t>
              </a:r>
            </a:p>
          </p:txBody>
        </p:sp>
      </p:grpSp>
      <p:grpSp>
        <p:nvGrpSpPr>
          <p:cNvPr id="42" name="Groupe 41">
            <a:extLst>
              <a:ext uri="{FF2B5EF4-FFF2-40B4-BE49-F238E27FC236}">
                <a16:creationId xmlns:a16="http://schemas.microsoft.com/office/drawing/2014/main" id="{2E1B2226-B112-6D4B-6BAA-83463EB99B22}"/>
              </a:ext>
            </a:extLst>
          </p:cNvPr>
          <p:cNvGrpSpPr/>
          <p:nvPr/>
        </p:nvGrpSpPr>
        <p:grpSpPr>
          <a:xfrm>
            <a:off x="577749" y="1754402"/>
            <a:ext cx="4254024" cy="770977"/>
            <a:chOff x="1400807" y="1947911"/>
            <a:chExt cx="4254024" cy="770977"/>
          </a:xfrm>
        </p:grpSpPr>
        <p:sp>
          <p:nvSpPr>
            <p:cNvPr id="13" name="Rectangle : coins arrondis 12">
              <a:extLst>
                <a:ext uri="{FF2B5EF4-FFF2-40B4-BE49-F238E27FC236}">
                  <a16:creationId xmlns:a16="http://schemas.microsoft.com/office/drawing/2014/main" id="{2142951A-D350-9B0B-542D-0D2DEFDC38CD}"/>
                </a:ext>
              </a:extLst>
            </p:cNvPr>
            <p:cNvSpPr/>
            <p:nvPr/>
          </p:nvSpPr>
          <p:spPr>
            <a:xfrm>
              <a:off x="3162723" y="1968548"/>
              <a:ext cx="2492108" cy="750340"/>
            </a:xfrm>
            <a:prstGeom prst="roundRect">
              <a:avLst/>
            </a:prstGeom>
            <a:solidFill>
              <a:srgbClr val="F48B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600" b="1" dirty="0">
                  <a:latin typeface="Amasis MT Pro" panose="02040504050005020304" pitchFamily="18" charset="0"/>
                </a:rPr>
                <a:t>Spécifications</a:t>
              </a:r>
              <a:endParaRPr lang="fr-FR" sz="1050" dirty="0">
                <a:latin typeface="Amasis MT Pro" panose="02040504050005020304" pitchFamily="18" charset="0"/>
              </a:endParaRPr>
            </a:p>
          </p:txBody>
        </p:sp>
        <p:sp>
          <p:nvSpPr>
            <p:cNvPr id="14" name="ZoneTexte 13">
              <a:extLst>
                <a:ext uri="{FF2B5EF4-FFF2-40B4-BE49-F238E27FC236}">
                  <a16:creationId xmlns:a16="http://schemas.microsoft.com/office/drawing/2014/main" id="{3598E5F3-7E6B-2E04-EB1B-7119D25CF701}"/>
                </a:ext>
              </a:extLst>
            </p:cNvPr>
            <p:cNvSpPr txBox="1"/>
            <p:nvPr/>
          </p:nvSpPr>
          <p:spPr>
            <a:xfrm>
              <a:off x="1400807" y="1947911"/>
              <a:ext cx="1761915" cy="646331"/>
            </a:xfrm>
            <a:prstGeom prst="rect">
              <a:avLst/>
            </a:prstGeom>
            <a:noFill/>
          </p:spPr>
          <p:txBody>
            <a:bodyPr wrap="square" rtlCol="0">
              <a:spAutoFit/>
            </a:bodyPr>
            <a:lstStyle/>
            <a:p>
              <a:pPr algn="r"/>
              <a:r>
                <a:rPr lang="fr-FR" sz="1200" dirty="0">
                  <a:latin typeface="Amasis MT Pro" panose="02040504050005020304" pitchFamily="18" charset="0"/>
                </a:rPr>
                <a:t>Décrire les besoins identifiés du point de vue du système</a:t>
              </a:r>
            </a:p>
          </p:txBody>
        </p:sp>
      </p:grpSp>
      <p:grpSp>
        <p:nvGrpSpPr>
          <p:cNvPr id="43" name="Groupe 42">
            <a:extLst>
              <a:ext uri="{FF2B5EF4-FFF2-40B4-BE49-F238E27FC236}">
                <a16:creationId xmlns:a16="http://schemas.microsoft.com/office/drawing/2014/main" id="{BB24D4A1-DEEB-89C9-02B3-2612AB14C820}"/>
              </a:ext>
            </a:extLst>
          </p:cNvPr>
          <p:cNvGrpSpPr/>
          <p:nvPr/>
        </p:nvGrpSpPr>
        <p:grpSpPr>
          <a:xfrm>
            <a:off x="567509" y="2599447"/>
            <a:ext cx="4867329" cy="761061"/>
            <a:chOff x="1685870" y="2611159"/>
            <a:chExt cx="4867329" cy="761061"/>
          </a:xfrm>
        </p:grpSpPr>
        <p:sp>
          <p:nvSpPr>
            <p:cNvPr id="16" name="Rectangle : coins arrondis 15">
              <a:extLst>
                <a:ext uri="{FF2B5EF4-FFF2-40B4-BE49-F238E27FC236}">
                  <a16:creationId xmlns:a16="http://schemas.microsoft.com/office/drawing/2014/main" id="{2A76AC66-7E53-F8A5-4D5F-C04397293B8B}"/>
                </a:ext>
              </a:extLst>
            </p:cNvPr>
            <p:cNvSpPr/>
            <p:nvPr/>
          </p:nvSpPr>
          <p:spPr>
            <a:xfrm>
              <a:off x="3823122" y="2621880"/>
              <a:ext cx="2730077" cy="750340"/>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600" b="1" dirty="0">
                  <a:latin typeface="Amasis MT Pro" panose="02040504050005020304" pitchFamily="18" charset="0"/>
                </a:rPr>
                <a:t>Conception générale / architecturale</a:t>
              </a:r>
              <a:endParaRPr lang="fr-FR" sz="1050" dirty="0">
                <a:latin typeface="Amasis MT Pro" panose="02040504050005020304" pitchFamily="18" charset="0"/>
              </a:endParaRPr>
            </a:p>
          </p:txBody>
        </p:sp>
        <p:sp>
          <p:nvSpPr>
            <p:cNvPr id="18" name="ZoneTexte 17">
              <a:extLst>
                <a:ext uri="{FF2B5EF4-FFF2-40B4-BE49-F238E27FC236}">
                  <a16:creationId xmlns:a16="http://schemas.microsoft.com/office/drawing/2014/main" id="{1D0AC797-CF18-55EE-1BE2-482CA420D8EA}"/>
                </a:ext>
              </a:extLst>
            </p:cNvPr>
            <p:cNvSpPr txBox="1"/>
            <p:nvPr/>
          </p:nvSpPr>
          <p:spPr>
            <a:xfrm>
              <a:off x="1685870" y="2611159"/>
              <a:ext cx="2137254" cy="646331"/>
            </a:xfrm>
            <a:prstGeom prst="rect">
              <a:avLst/>
            </a:prstGeom>
            <a:noFill/>
          </p:spPr>
          <p:txBody>
            <a:bodyPr wrap="square" rtlCol="0">
              <a:spAutoFit/>
            </a:bodyPr>
            <a:lstStyle/>
            <a:p>
              <a:pPr algn="r"/>
              <a:r>
                <a:rPr lang="fr-FR" sz="1200" dirty="0">
                  <a:latin typeface="Amasis MT Pro" panose="02040504050005020304" pitchFamily="18" charset="0"/>
                </a:rPr>
                <a:t>S’accorder sur la </a:t>
              </a:r>
            </a:p>
            <a:p>
              <a:pPr algn="r"/>
              <a:r>
                <a:rPr lang="fr-FR" sz="1200" dirty="0">
                  <a:latin typeface="Amasis MT Pro" panose="02040504050005020304" pitchFamily="18" charset="0"/>
                </a:rPr>
                <a:t>manière dont le système </a:t>
              </a:r>
            </a:p>
            <a:p>
              <a:pPr algn="r"/>
              <a:r>
                <a:rPr lang="fr-FR" sz="1200" dirty="0">
                  <a:latin typeface="Amasis MT Pro" panose="02040504050005020304" pitchFamily="18" charset="0"/>
                </a:rPr>
                <a:t>doit être construit</a:t>
              </a:r>
            </a:p>
          </p:txBody>
        </p:sp>
      </p:grpSp>
      <p:grpSp>
        <p:nvGrpSpPr>
          <p:cNvPr id="44" name="Groupe 43">
            <a:extLst>
              <a:ext uri="{FF2B5EF4-FFF2-40B4-BE49-F238E27FC236}">
                <a16:creationId xmlns:a16="http://schemas.microsoft.com/office/drawing/2014/main" id="{5DAEF04A-46B8-EF13-A891-50321C36EA81}"/>
              </a:ext>
            </a:extLst>
          </p:cNvPr>
          <p:cNvGrpSpPr/>
          <p:nvPr/>
        </p:nvGrpSpPr>
        <p:grpSpPr>
          <a:xfrm>
            <a:off x="1384552" y="3419363"/>
            <a:ext cx="4491992" cy="761975"/>
            <a:chOff x="2527877" y="3318131"/>
            <a:chExt cx="4491992" cy="761975"/>
          </a:xfrm>
        </p:grpSpPr>
        <p:sp>
          <p:nvSpPr>
            <p:cNvPr id="21" name="Rectangle : coins arrondis 20">
              <a:extLst>
                <a:ext uri="{FF2B5EF4-FFF2-40B4-BE49-F238E27FC236}">
                  <a16:creationId xmlns:a16="http://schemas.microsoft.com/office/drawing/2014/main" id="{A5E8B8D7-7923-FA1B-04EA-4C67C78862C4}"/>
                </a:ext>
              </a:extLst>
            </p:cNvPr>
            <p:cNvSpPr/>
            <p:nvPr/>
          </p:nvSpPr>
          <p:spPr>
            <a:xfrm>
              <a:off x="4289792" y="3329766"/>
              <a:ext cx="2730077" cy="750340"/>
            </a:xfrm>
            <a:prstGeom prst="round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600" b="1" dirty="0">
                  <a:latin typeface="Amasis MT Pro" panose="02040504050005020304" pitchFamily="18" charset="0"/>
                </a:rPr>
                <a:t>Conception détaillée</a:t>
              </a:r>
              <a:endParaRPr lang="fr-FR" sz="1050" dirty="0">
                <a:latin typeface="Amasis MT Pro" panose="02040504050005020304" pitchFamily="18" charset="0"/>
              </a:endParaRPr>
            </a:p>
          </p:txBody>
        </p:sp>
        <p:sp>
          <p:nvSpPr>
            <p:cNvPr id="29" name="ZoneTexte 28">
              <a:extLst>
                <a:ext uri="{FF2B5EF4-FFF2-40B4-BE49-F238E27FC236}">
                  <a16:creationId xmlns:a16="http://schemas.microsoft.com/office/drawing/2014/main" id="{EC0FCFF2-8C9F-A0FC-C2B2-A93E690E7D8B}"/>
                </a:ext>
              </a:extLst>
            </p:cNvPr>
            <p:cNvSpPr txBox="1"/>
            <p:nvPr/>
          </p:nvSpPr>
          <p:spPr>
            <a:xfrm>
              <a:off x="2527877" y="3318131"/>
              <a:ext cx="1761916" cy="646331"/>
            </a:xfrm>
            <a:prstGeom prst="rect">
              <a:avLst/>
            </a:prstGeom>
            <a:noFill/>
          </p:spPr>
          <p:txBody>
            <a:bodyPr wrap="square" rtlCol="0">
              <a:spAutoFit/>
            </a:bodyPr>
            <a:lstStyle/>
            <a:p>
              <a:pPr algn="r"/>
              <a:r>
                <a:rPr lang="fr-FR" sz="1200" dirty="0">
                  <a:latin typeface="Amasis MT Pro" panose="02040504050005020304" pitchFamily="18" charset="0"/>
                </a:rPr>
                <a:t>S’accorder sur la définition détaillée du système</a:t>
              </a:r>
            </a:p>
          </p:txBody>
        </p:sp>
      </p:grpSp>
      <p:grpSp>
        <p:nvGrpSpPr>
          <p:cNvPr id="45" name="Groupe 44">
            <a:extLst>
              <a:ext uri="{FF2B5EF4-FFF2-40B4-BE49-F238E27FC236}">
                <a16:creationId xmlns:a16="http://schemas.microsoft.com/office/drawing/2014/main" id="{AD9D4672-216D-9447-53AD-7AE9E0CC4467}"/>
              </a:ext>
            </a:extLst>
          </p:cNvPr>
          <p:cNvGrpSpPr/>
          <p:nvPr/>
        </p:nvGrpSpPr>
        <p:grpSpPr>
          <a:xfrm>
            <a:off x="2216362" y="4244780"/>
            <a:ext cx="5334000" cy="750340"/>
            <a:chOff x="1866817" y="4235937"/>
            <a:chExt cx="5334000" cy="750340"/>
          </a:xfrm>
        </p:grpSpPr>
        <p:sp>
          <p:nvSpPr>
            <p:cNvPr id="30" name="Rectangle : coins arrondis 29">
              <a:extLst>
                <a:ext uri="{FF2B5EF4-FFF2-40B4-BE49-F238E27FC236}">
                  <a16:creationId xmlns:a16="http://schemas.microsoft.com/office/drawing/2014/main" id="{6DF36E23-6F37-9F68-5DDA-AE3829C3236B}"/>
                </a:ext>
              </a:extLst>
            </p:cNvPr>
            <p:cNvSpPr/>
            <p:nvPr/>
          </p:nvSpPr>
          <p:spPr>
            <a:xfrm>
              <a:off x="4470740" y="4235937"/>
              <a:ext cx="2730077" cy="750340"/>
            </a:xfrm>
            <a:prstGeom prst="round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600" b="1" dirty="0">
                  <a:latin typeface="Amasis MT Pro" panose="02040504050005020304" pitchFamily="18" charset="0"/>
                </a:rPr>
                <a:t>Réalisation</a:t>
              </a:r>
              <a:endParaRPr lang="fr-FR" sz="1050" dirty="0">
                <a:latin typeface="Amasis MT Pro" panose="02040504050005020304" pitchFamily="18" charset="0"/>
              </a:endParaRPr>
            </a:p>
          </p:txBody>
        </p:sp>
        <p:sp>
          <p:nvSpPr>
            <p:cNvPr id="31" name="ZoneTexte 30">
              <a:extLst>
                <a:ext uri="{FF2B5EF4-FFF2-40B4-BE49-F238E27FC236}">
                  <a16:creationId xmlns:a16="http://schemas.microsoft.com/office/drawing/2014/main" id="{5EBAF283-6469-D185-12A1-315CE28D61B6}"/>
                </a:ext>
              </a:extLst>
            </p:cNvPr>
            <p:cNvSpPr txBox="1"/>
            <p:nvPr/>
          </p:nvSpPr>
          <p:spPr>
            <a:xfrm>
              <a:off x="1866817" y="4453323"/>
              <a:ext cx="2603923" cy="276999"/>
            </a:xfrm>
            <a:prstGeom prst="rect">
              <a:avLst/>
            </a:prstGeom>
            <a:noFill/>
          </p:spPr>
          <p:txBody>
            <a:bodyPr wrap="square" rtlCol="0">
              <a:spAutoFit/>
            </a:bodyPr>
            <a:lstStyle/>
            <a:p>
              <a:pPr algn="r"/>
              <a:r>
                <a:rPr lang="fr-FR" sz="1200" dirty="0">
                  <a:latin typeface="Amasis MT Pro" panose="02040504050005020304" pitchFamily="18" charset="0"/>
                </a:rPr>
                <a:t>Réaliser le système</a:t>
              </a:r>
            </a:p>
          </p:txBody>
        </p:sp>
      </p:grpSp>
      <p:grpSp>
        <p:nvGrpSpPr>
          <p:cNvPr id="46" name="Groupe 45">
            <a:extLst>
              <a:ext uri="{FF2B5EF4-FFF2-40B4-BE49-F238E27FC236}">
                <a16:creationId xmlns:a16="http://schemas.microsoft.com/office/drawing/2014/main" id="{2A75B053-D0F6-8357-A284-E78F451B44B4}"/>
              </a:ext>
            </a:extLst>
          </p:cNvPr>
          <p:cNvGrpSpPr/>
          <p:nvPr/>
        </p:nvGrpSpPr>
        <p:grpSpPr>
          <a:xfrm>
            <a:off x="6315458" y="3420838"/>
            <a:ext cx="4732279" cy="763321"/>
            <a:chOff x="7245561" y="4092661"/>
            <a:chExt cx="4732279" cy="763321"/>
          </a:xfrm>
        </p:grpSpPr>
        <p:sp>
          <p:nvSpPr>
            <p:cNvPr id="32" name="Rectangle : coins arrondis 31">
              <a:extLst>
                <a:ext uri="{FF2B5EF4-FFF2-40B4-BE49-F238E27FC236}">
                  <a16:creationId xmlns:a16="http://schemas.microsoft.com/office/drawing/2014/main" id="{ED4A9881-18A4-033F-B6A0-201E9D082D1A}"/>
                </a:ext>
              </a:extLst>
            </p:cNvPr>
            <p:cNvSpPr/>
            <p:nvPr/>
          </p:nvSpPr>
          <p:spPr>
            <a:xfrm>
              <a:off x="7245561" y="4105642"/>
              <a:ext cx="2730077" cy="750340"/>
            </a:xfrm>
            <a:prstGeom prst="round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600" b="1" dirty="0">
                  <a:latin typeface="Amasis MT Pro" panose="02040504050005020304" pitchFamily="18" charset="0"/>
                </a:rPr>
                <a:t>Tests unitaires</a:t>
              </a:r>
              <a:endParaRPr lang="fr-FR" sz="1050" dirty="0">
                <a:latin typeface="Amasis MT Pro" panose="02040504050005020304" pitchFamily="18" charset="0"/>
              </a:endParaRPr>
            </a:p>
          </p:txBody>
        </p:sp>
        <p:sp>
          <p:nvSpPr>
            <p:cNvPr id="34" name="ZoneTexte 33">
              <a:extLst>
                <a:ext uri="{FF2B5EF4-FFF2-40B4-BE49-F238E27FC236}">
                  <a16:creationId xmlns:a16="http://schemas.microsoft.com/office/drawing/2014/main" id="{DB14BFB6-BE3A-4666-3E8F-121675CBBC46}"/>
                </a:ext>
              </a:extLst>
            </p:cNvPr>
            <p:cNvSpPr txBox="1"/>
            <p:nvPr/>
          </p:nvSpPr>
          <p:spPr>
            <a:xfrm>
              <a:off x="9975638" y="4092661"/>
              <a:ext cx="2002202" cy="646331"/>
            </a:xfrm>
            <a:prstGeom prst="rect">
              <a:avLst/>
            </a:prstGeom>
            <a:noFill/>
          </p:spPr>
          <p:txBody>
            <a:bodyPr wrap="square" rtlCol="0">
              <a:spAutoFit/>
            </a:bodyPr>
            <a:lstStyle/>
            <a:p>
              <a:r>
                <a:rPr lang="fr-FR" sz="1200" dirty="0">
                  <a:latin typeface="Amasis MT Pro" panose="02040504050005020304" pitchFamily="18" charset="0"/>
                </a:rPr>
                <a:t>Tester des composants ou des sous-systèmes de bas niveau</a:t>
              </a:r>
            </a:p>
          </p:txBody>
        </p:sp>
      </p:grpSp>
      <p:grpSp>
        <p:nvGrpSpPr>
          <p:cNvPr id="47" name="Groupe 46">
            <a:extLst>
              <a:ext uri="{FF2B5EF4-FFF2-40B4-BE49-F238E27FC236}">
                <a16:creationId xmlns:a16="http://schemas.microsoft.com/office/drawing/2014/main" id="{2E89AAA4-0887-4E30-4750-FD8427407F6C}"/>
              </a:ext>
            </a:extLst>
          </p:cNvPr>
          <p:cNvGrpSpPr/>
          <p:nvPr/>
        </p:nvGrpSpPr>
        <p:grpSpPr>
          <a:xfrm>
            <a:off x="6757163" y="2613022"/>
            <a:ext cx="4813045" cy="750340"/>
            <a:chOff x="7945801" y="3323505"/>
            <a:chExt cx="4813045" cy="750340"/>
          </a:xfrm>
        </p:grpSpPr>
        <p:sp>
          <p:nvSpPr>
            <p:cNvPr id="35" name="Rectangle : coins arrondis 34">
              <a:extLst>
                <a:ext uri="{FF2B5EF4-FFF2-40B4-BE49-F238E27FC236}">
                  <a16:creationId xmlns:a16="http://schemas.microsoft.com/office/drawing/2014/main" id="{5AA687A8-F6AF-890C-9FB3-267260A4AE80}"/>
                </a:ext>
              </a:extLst>
            </p:cNvPr>
            <p:cNvSpPr/>
            <p:nvPr/>
          </p:nvSpPr>
          <p:spPr>
            <a:xfrm>
              <a:off x="7945801" y="3323505"/>
              <a:ext cx="2730077" cy="750340"/>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600" b="1" dirty="0">
                  <a:latin typeface="Amasis MT Pro" panose="02040504050005020304" pitchFamily="18" charset="0"/>
                </a:rPr>
                <a:t>Tests d’intégration</a:t>
              </a:r>
              <a:endParaRPr lang="fr-FR" sz="1050" dirty="0">
                <a:latin typeface="Amasis MT Pro" panose="02040504050005020304" pitchFamily="18" charset="0"/>
              </a:endParaRPr>
            </a:p>
          </p:txBody>
        </p:sp>
        <p:sp>
          <p:nvSpPr>
            <p:cNvPr id="36" name="ZoneTexte 35">
              <a:extLst>
                <a:ext uri="{FF2B5EF4-FFF2-40B4-BE49-F238E27FC236}">
                  <a16:creationId xmlns:a16="http://schemas.microsoft.com/office/drawing/2014/main" id="{842840BD-241C-8444-53FF-BDF96E84F851}"/>
                </a:ext>
              </a:extLst>
            </p:cNvPr>
            <p:cNvSpPr txBox="1"/>
            <p:nvPr/>
          </p:nvSpPr>
          <p:spPr>
            <a:xfrm>
              <a:off x="10672283" y="3331439"/>
              <a:ext cx="2086563" cy="646331"/>
            </a:xfrm>
            <a:prstGeom prst="rect">
              <a:avLst/>
            </a:prstGeom>
            <a:noFill/>
          </p:spPr>
          <p:txBody>
            <a:bodyPr wrap="square" rtlCol="0">
              <a:spAutoFit/>
            </a:bodyPr>
            <a:lstStyle/>
            <a:p>
              <a:r>
                <a:rPr lang="fr-FR" sz="1200" dirty="0">
                  <a:latin typeface="Amasis MT Pro" panose="02040504050005020304" pitchFamily="18" charset="0"/>
                </a:rPr>
                <a:t>Tester le bon fonctionnement des sous-systèmes entre eux</a:t>
              </a:r>
            </a:p>
          </p:txBody>
        </p:sp>
      </p:grpSp>
      <p:grpSp>
        <p:nvGrpSpPr>
          <p:cNvPr id="48" name="Groupe 47">
            <a:extLst>
              <a:ext uri="{FF2B5EF4-FFF2-40B4-BE49-F238E27FC236}">
                <a16:creationId xmlns:a16="http://schemas.microsoft.com/office/drawing/2014/main" id="{55116982-4E45-2FD7-EFFA-3B86F9C08CFD}"/>
              </a:ext>
            </a:extLst>
          </p:cNvPr>
          <p:cNvGrpSpPr/>
          <p:nvPr/>
        </p:nvGrpSpPr>
        <p:grpSpPr>
          <a:xfrm>
            <a:off x="7203966" y="1781802"/>
            <a:ext cx="4410285" cy="750340"/>
            <a:chOff x="8242723" y="2541368"/>
            <a:chExt cx="4410285" cy="750340"/>
          </a:xfrm>
        </p:grpSpPr>
        <p:sp>
          <p:nvSpPr>
            <p:cNvPr id="37" name="Rectangle : coins arrondis 36">
              <a:extLst>
                <a:ext uri="{FF2B5EF4-FFF2-40B4-BE49-F238E27FC236}">
                  <a16:creationId xmlns:a16="http://schemas.microsoft.com/office/drawing/2014/main" id="{6D88C8C3-6588-2CD1-A63E-2874BC4BEA98}"/>
                </a:ext>
              </a:extLst>
            </p:cNvPr>
            <p:cNvSpPr/>
            <p:nvPr/>
          </p:nvSpPr>
          <p:spPr>
            <a:xfrm>
              <a:off x="8242723" y="2541368"/>
              <a:ext cx="2730077" cy="750340"/>
            </a:xfrm>
            <a:prstGeom prst="roundRect">
              <a:avLst/>
            </a:prstGeom>
            <a:solidFill>
              <a:srgbClr val="F48B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600" b="1" dirty="0">
                  <a:latin typeface="Amasis MT Pro" panose="02040504050005020304" pitchFamily="18" charset="0"/>
                </a:rPr>
                <a:t>Validation</a:t>
              </a:r>
              <a:endParaRPr lang="fr-FR" sz="1050" dirty="0">
                <a:latin typeface="Amasis MT Pro" panose="02040504050005020304" pitchFamily="18" charset="0"/>
              </a:endParaRPr>
            </a:p>
          </p:txBody>
        </p:sp>
        <p:sp>
          <p:nvSpPr>
            <p:cNvPr id="38" name="ZoneTexte 37">
              <a:extLst>
                <a:ext uri="{FF2B5EF4-FFF2-40B4-BE49-F238E27FC236}">
                  <a16:creationId xmlns:a16="http://schemas.microsoft.com/office/drawing/2014/main" id="{8FB2E7AA-FFDC-2F70-42BA-EF8D33D1352A}"/>
                </a:ext>
              </a:extLst>
            </p:cNvPr>
            <p:cNvSpPr txBox="1"/>
            <p:nvPr/>
          </p:nvSpPr>
          <p:spPr>
            <a:xfrm>
              <a:off x="10972800" y="2560514"/>
              <a:ext cx="1680208" cy="461665"/>
            </a:xfrm>
            <a:prstGeom prst="rect">
              <a:avLst/>
            </a:prstGeom>
            <a:noFill/>
          </p:spPr>
          <p:txBody>
            <a:bodyPr wrap="square" rtlCol="0">
              <a:spAutoFit/>
            </a:bodyPr>
            <a:lstStyle/>
            <a:p>
              <a:r>
                <a:rPr lang="fr-FR" sz="1200" dirty="0">
                  <a:latin typeface="Amasis MT Pro" panose="02040504050005020304" pitchFamily="18" charset="0"/>
                </a:rPr>
                <a:t>Vérifier que le système répond aux besoins</a:t>
              </a:r>
            </a:p>
          </p:txBody>
        </p:sp>
      </p:grpSp>
      <p:grpSp>
        <p:nvGrpSpPr>
          <p:cNvPr id="49" name="Groupe 48">
            <a:extLst>
              <a:ext uri="{FF2B5EF4-FFF2-40B4-BE49-F238E27FC236}">
                <a16:creationId xmlns:a16="http://schemas.microsoft.com/office/drawing/2014/main" id="{6BF962D7-3B3B-FF31-A653-A35F139AEE15}"/>
              </a:ext>
            </a:extLst>
          </p:cNvPr>
          <p:cNvGrpSpPr/>
          <p:nvPr/>
        </p:nvGrpSpPr>
        <p:grpSpPr>
          <a:xfrm>
            <a:off x="7671306" y="960020"/>
            <a:ext cx="4337814" cy="750340"/>
            <a:chOff x="8791308" y="1713852"/>
            <a:chExt cx="4337814" cy="750340"/>
          </a:xfrm>
        </p:grpSpPr>
        <p:sp>
          <p:nvSpPr>
            <p:cNvPr id="39" name="Rectangle : coins arrondis 38">
              <a:extLst>
                <a:ext uri="{FF2B5EF4-FFF2-40B4-BE49-F238E27FC236}">
                  <a16:creationId xmlns:a16="http://schemas.microsoft.com/office/drawing/2014/main" id="{A92A13AE-28B5-3696-DA1B-F98CE59226D7}"/>
                </a:ext>
              </a:extLst>
            </p:cNvPr>
            <p:cNvSpPr/>
            <p:nvPr/>
          </p:nvSpPr>
          <p:spPr>
            <a:xfrm>
              <a:off x="8791308" y="1713852"/>
              <a:ext cx="2730077" cy="750340"/>
            </a:xfrm>
            <a:prstGeom prst="round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600" b="1" dirty="0">
                  <a:latin typeface="Amasis MT Pro" panose="02040504050005020304" pitchFamily="18" charset="0"/>
                </a:rPr>
                <a:t>Recette</a:t>
              </a:r>
              <a:endParaRPr lang="fr-FR" sz="1050" dirty="0">
                <a:latin typeface="Amasis MT Pro" panose="02040504050005020304" pitchFamily="18" charset="0"/>
              </a:endParaRPr>
            </a:p>
          </p:txBody>
        </p:sp>
        <p:sp>
          <p:nvSpPr>
            <p:cNvPr id="40" name="ZoneTexte 39">
              <a:extLst>
                <a:ext uri="{FF2B5EF4-FFF2-40B4-BE49-F238E27FC236}">
                  <a16:creationId xmlns:a16="http://schemas.microsoft.com/office/drawing/2014/main" id="{90443ACD-820F-7267-1B66-B32BB57ACD75}"/>
                </a:ext>
              </a:extLst>
            </p:cNvPr>
            <p:cNvSpPr txBox="1"/>
            <p:nvPr/>
          </p:nvSpPr>
          <p:spPr>
            <a:xfrm>
              <a:off x="11521385" y="1733462"/>
              <a:ext cx="1607737" cy="646331"/>
            </a:xfrm>
            <a:prstGeom prst="rect">
              <a:avLst/>
            </a:prstGeom>
            <a:noFill/>
          </p:spPr>
          <p:txBody>
            <a:bodyPr wrap="square" rtlCol="0">
              <a:spAutoFit/>
            </a:bodyPr>
            <a:lstStyle/>
            <a:p>
              <a:r>
                <a:rPr lang="fr-FR" sz="1200" dirty="0">
                  <a:latin typeface="Amasis MT Pro" panose="02040504050005020304" pitchFamily="18" charset="0"/>
                </a:rPr>
                <a:t>Vérifier que le système est conforme à l’analyse</a:t>
              </a:r>
            </a:p>
          </p:txBody>
        </p:sp>
      </p:grpSp>
      <p:cxnSp>
        <p:nvCxnSpPr>
          <p:cNvPr id="51" name="Connecteur droit avec flèche 50">
            <a:extLst>
              <a:ext uri="{FF2B5EF4-FFF2-40B4-BE49-F238E27FC236}">
                <a16:creationId xmlns:a16="http://schemas.microsoft.com/office/drawing/2014/main" id="{0B376689-6F12-524C-6B20-96E70CCEC75F}"/>
              </a:ext>
            </a:extLst>
          </p:cNvPr>
          <p:cNvCxnSpPr>
            <a:stCxn id="21" idx="3"/>
            <a:endCxn id="32" idx="1"/>
          </p:cNvCxnSpPr>
          <p:nvPr/>
        </p:nvCxnSpPr>
        <p:spPr>
          <a:xfrm>
            <a:off x="5876544" y="3806168"/>
            <a:ext cx="438914" cy="2821"/>
          </a:xfrm>
          <a:prstGeom prst="straightConnector1">
            <a:avLst/>
          </a:prstGeom>
          <a:ln w="38100">
            <a:solidFill>
              <a:srgbClr val="00B050"/>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2" name="Connecteur droit avec flèche 51">
            <a:extLst>
              <a:ext uri="{FF2B5EF4-FFF2-40B4-BE49-F238E27FC236}">
                <a16:creationId xmlns:a16="http://schemas.microsoft.com/office/drawing/2014/main" id="{7F567224-9D87-B8B9-4433-A0E290869C0F}"/>
              </a:ext>
            </a:extLst>
          </p:cNvPr>
          <p:cNvCxnSpPr>
            <a:cxnSpLocks/>
            <a:stCxn id="16" idx="3"/>
            <a:endCxn id="35" idx="1"/>
          </p:cNvCxnSpPr>
          <p:nvPr/>
        </p:nvCxnSpPr>
        <p:spPr>
          <a:xfrm>
            <a:off x="5434838" y="2985338"/>
            <a:ext cx="1322325" cy="2854"/>
          </a:xfrm>
          <a:prstGeom prst="straightConnector1">
            <a:avLst/>
          </a:prstGeom>
          <a:ln w="38100">
            <a:solidFill>
              <a:srgbClr val="92D050"/>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5" name="Connecteur droit avec flèche 54">
            <a:extLst>
              <a:ext uri="{FF2B5EF4-FFF2-40B4-BE49-F238E27FC236}">
                <a16:creationId xmlns:a16="http://schemas.microsoft.com/office/drawing/2014/main" id="{A3B72921-9F4E-B04F-43E3-55E1F98D14F0}"/>
              </a:ext>
            </a:extLst>
          </p:cNvPr>
          <p:cNvCxnSpPr>
            <a:cxnSpLocks/>
            <a:stCxn id="13" idx="3"/>
            <a:endCxn id="37" idx="1"/>
          </p:cNvCxnSpPr>
          <p:nvPr/>
        </p:nvCxnSpPr>
        <p:spPr>
          <a:xfrm>
            <a:off x="4831773" y="2150209"/>
            <a:ext cx="2372193" cy="6763"/>
          </a:xfrm>
          <a:prstGeom prst="straightConnector1">
            <a:avLst/>
          </a:prstGeom>
          <a:ln w="38100">
            <a:solidFill>
              <a:srgbClr val="FFC000"/>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9" name="Connecteur droit avec flèche 58">
            <a:extLst>
              <a:ext uri="{FF2B5EF4-FFF2-40B4-BE49-F238E27FC236}">
                <a16:creationId xmlns:a16="http://schemas.microsoft.com/office/drawing/2014/main" id="{BF391506-6B0A-30C3-FECF-7D646A45C11B}"/>
              </a:ext>
            </a:extLst>
          </p:cNvPr>
          <p:cNvCxnSpPr/>
          <p:nvPr/>
        </p:nvCxnSpPr>
        <p:spPr>
          <a:xfrm>
            <a:off x="346262" y="946612"/>
            <a:ext cx="0" cy="3908852"/>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cxnSp>
        <p:nvCxnSpPr>
          <p:cNvPr id="60" name="Connecteur droit avec flèche 59">
            <a:extLst>
              <a:ext uri="{FF2B5EF4-FFF2-40B4-BE49-F238E27FC236}">
                <a16:creationId xmlns:a16="http://schemas.microsoft.com/office/drawing/2014/main" id="{01796562-048F-A259-EFD4-3E2A4F00103D}"/>
              </a:ext>
            </a:extLst>
          </p:cNvPr>
          <p:cNvCxnSpPr>
            <a:cxnSpLocks/>
          </p:cNvCxnSpPr>
          <p:nvPr/>
        </p:nvCxnSpPr>
        <p:spPr>
          <a:xfrm>
            <a:off x="773153" y="5222956"/>
            <a:ext cx="10489431" cy="0"/>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64" name="ZoneTexte 63">
            <a:extLst>
              <a:ext uri="{FF2B5EF4-FFF2-40B4-BE49-F238E27FC236}">
                <a16:creationId xmlns:a16="http://schemas.microsoft.com/office/drawing/2014/main" id="{EF61E3B2-FE7F-515F-512C-0D4298A23F43}"/>
              </a:ext>
            </a:extLst>
          </p:cNvPr>
          <p:cNvSpPr txBox="1"/>
          <p:nvPr/>
        </p:nvSpPr>
        <p:spPr>
          <a:xfrm>
            <a:off x="10401383" y="4842561"/>
            <a:ext cx="1116499" cy="307777"/>
          </a:xfrm>
          <a:prstGeom prst="rect">
            <a:avLst/>
          </a:prstGeom>
          <a:noFill/>
        </p:spPr>
        <p:txBody>
          <a:bodyPr wrap="square" rtlCol="0">
            <a:spAutoFit/>
          </a:bodyPr>
          <a:lstStyle/>
          <a:p>
            <a:pPr algn="ctr"/>
            <a:r>
              <a:rPr lang="fr-FR" sz="1400" b="1" dirty="0">
                <a:latin typeface="Amasis MT Pro" panose="02040504050005020304" pitchFamily="18" charset="0"/>
              </a:rPr>
              <a:t>Temps</a:t>
            </a:r>
          </a:p>
        </p:txBody>
      </p:sp>
      <p:sp>
        <p:nvSpPr>
          <p:cNvPr id="65" name="ZoneTexte 64">
            <a:extLst>
              <a:ext uri="{FF2B5EF4-FFF2-40B4-BE49-F238E27FC236}">
                <a16:creationId xmlns:a16="http://schemas.microsoft.com/office/drawing/2014/main" id="{B252BAFA-DB6D-2AB4-449A-0ECF331E1301}"/>
              </a:ext>
            </a:extLst>
          </p:cNvPr>
          <p:cNvSpPr txBox="1"/>
          <p:nvPr/>
        </p:nvSpPr>
        <p:spPr>
          <a:xfrm>
            <a:off x="182881" y="4467773"/>
            <a:ext cx="1116499" cy="307777"/>
          </a:xfrm>
          <a:prstGeom prst="rect">
            <a:avLst/>
          </a:prstGeom>
          <a:noFill/>
        </p:spPr>
        <p:txBody>
          <a:bodyPr wrap="square" rtlCol="0">
            <a:spAutoFit/>
          </a:bodyPr>
          <a:lstStyle/>
          <a:p>
            <a:pPr algn="ctr"/>
            <a:r>
              <a:rPr lang="fr-FR" sz="1400" b="1" dirty="0">
                <a:latin typeface="Amasis MT Pro" panose="02040504050005020304" pitchFamily="18" charset="0"/>
              </a:rPr>
              <a:t>Détails</a:t>
            </a:r>
          </a:p>
        </p:txBody>
      </p:sp>
    </p:spTree>
    <p:extLst>
      <p:ext uri="{BB962C8B-B14F-4D97-AF65-F5344CB8AC3E}">
        <p14:creationId xmlns:p14="http://schemas.microsoft.com/office/powerpoint/2010/main" val="1371411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8</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1387328" cy="707886"/>
          </a:xfrm>
          <a:prstGeom prst="rect">
            <a:avLst/>
          </a:prstGeom>
          <a:noFill/>
        </p:spPr>
        <p:txBody>
          <a:bodyPr wrap="square" rtlCol="0">
            <a:spAutoFit/>
          </a:bodyPr>
          <a:lstStyle/>
          <a:p>
            <a:r>
              <a:rPr lang="fr-FR" sz="4000" b="1" dirty="0">
                <a:latin typeface="Amasis MT Pro" panose="020F0502020204030204" pitchFamily="18" charset="0"/>
              </a:rPr>
              <a:t>Composition d’un satellite</a:t>
            </a:r>
            <a:endParaRPr lang="fr-FR" sz="1400" b="1" dirty="0">
              <a:latin typeface="Amasis MT Pro" panose="020F0502020204030204" pitchFamily="18" charset="0"/>
            </a:endParaRPr>
          </a:p>
        </p:txBody>
      </p:sp>
      <p:grpSp>
        <p:nvGrpSpPr>
          <p:cNvPr id="25" name="Groupe 24">
            <a:extLst>
              <a:ext uri="{FF2B5EF4-FFF2-40B4-BE49-F238E27FC236}">
                <a16:creationId xmlns:a16="http://schemas.microsoft.com/office/drawing/2014/main" id="{B6EB7295-D84A-0938-D428-EB85078ECD9F}"/>
              </a:ext>
            </a:extLst>
          </p:cNvPr>
          <p:cNvGrpSpPr/>
          <p:nvPr/>
        </p:nvGrpSpPr>
        <p:grpSpPr>
          <a:xfrm>
            <a:off x="3201201" y="1549865"/>
            <a:ext cx="6145530" cy="4138776"/>
            <a:chOff x="2952750" y="979169"/>
            <a:chExt cx="6145530" cy="4138776"/>
          </a:xfrm>
        </p:grpSpPr>
        <p:pic>
          <p:nvPicPr>
            <p:cNvPr id="7" name="Image 6" descr="Une image contenant capture d’écran, Appareils électroniques, texte, circuit&#10;&#10;Description générée automatiquement">
              <a:extLst>
                <a:ext uri="{FF2B5EF4-FFF2-40B4-BE49-F238E27FC236}">
                  <a16:creationId xmlns:a16="http://schemas.microsoft.com/office/drawing/2014/main" id="{CD5C3559-1CE7-5C9A-0DC4-B3B3F8804134}"/>
                </a:ext>
              </a:extLst>
            </p:cNvPr>
            <p:cNvPicPr>
              <a:picLocks noChangeAspect="1"/>
            </p:cNvPicPr>
            <p:nvPr/>
          </p:nvPicPr>
          <p:blipFill rotWithShape="1">
            <a:blip r:embed="rId2">
              <a:extLst>
                <a:ext uri="{28A0092B-C50C-407E-A947-70E740481C1C}">
                  <a14:useLocalDpi xmlns:a14="http://schemas.microsoft.com/office/drawing/2010/main" val="0"/>
                </a:ext>
              </a:extLst>
            </a:blip>
            <a:srcRect l="1064" t="813" r="860" b="1718"/>
            <a:stretch/>
          </p:blipFill>
          <p:spPr>
            <a:xfrm>
              <a:off x="2952750" y="979169"/>
              <a:ext cx="6145530" cy="4114801"/>
            </a:xfrm>
            <a:prstGeom prst="rect">
              <a:avLst/>
            </a:prstGeom>
          </p:spPr>
        </p:pic>
        <p:grpSp>
          <p:nvGrpSpPr>
            <p:cNvPr id="23" name="Groupe 22">
              <a:extLst>
                <a:ext uri="{FF2B5EF4-FFF2-40B4-BE49-F238E27FC236}">
                  <a16:creationId xmlns:a16="http://schemas.microsoft.com/office/drawing/2014/main" id="{EFEBAAD8-6748-2BAF-3DF8-AD5D7EBA1077}"/>
                </a:ext>
              </a:extLst>
            </p:cNvPr>
            <p:cNvGrpSpPr/>
            <p:nvPr/>
          </p:nvGrpSpPr>
          <p:grpSpPr>
            <a:xfrm>
              <a:off x="3261601" y="1466238"/>
              <a:ext cx="3828577" cy="2584558"/>
              <a:chOff x="3261601" y="1466238"/>
              <a:chExt cx="3828577" cy="2584558"/>
            </a:xfrm>
            <a:solidFill>
              <a:srgbClr val="00B050">
                <a:alpha val="30196"/>
              </a:srgbClr>
            </a:solidFill>
          </p:grpSpPr>
          <p:sp>
            <p:nvSpPr>
              <p:cNvPr id="8" name="Parallélogramme 7">
                <a:extLst>
                  <a:ext uri="{FF2B5EF4-FFF2-40B4-BE49-F238E27FC236}">
                    <a16:creationId xmlns:a16="http://schemas.microsoft.com/office/drawing/2014/main" id="{8781D96A-15EA-1649-6067-202E14C2CA7E}"/>
                  </a:ext>
                </a:extLst>
              </p:cNvPr>
              <p:cNvSpPr/>
              <p:nvPr/>
            </p:nvSpPr>
            <p:spPr>
              <a:xfrm rot="5400000">
                <a:off x="2975324" y="2765016"/>
                <a:ext cx="1572768" cy="998792"/>
              </a:xfrm>
              <a:prstGeom prst="parallelogram">
                <a:avLst>
                  <a:gd name="adj" fmla="val 59575"/>
                </a:avLst>
              </a:prstGeom>
              <a:grp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Parallélogramme 18">
                <a:extLst>
                  <a:ext uri="{FF2B5EF4-FFF2-40B4-BE49-F238E27FC236}">
                    <a16:creationId xmlns:a16="http://schemas.microsoft.com/office/drawing/2014/main" id="{077A7248-FCFC-0865-97DA-FBB40F4FB02B}"/>
                  </a:ext>
                </a:extLst>
              </p:cNvPr>
              <p:cNvSpPr/>
              <p:nvPr/>
            </p:nvSpPr>
            <p:spPr>
              <a:xfrm rot="9043536" flipH="1">
                <a:off x="3261601" y="1466238"/>
                <a:ext cx="3828577" cy="1006063"/>
              </a:xfrm>
              <a:prstGeom prst="parallelogram">
                <a:avLst>
                  <a:gd name="adj" fmla="val 56056"/>
                </a:avLst>
              </a:prstGeom>
              <a:grp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22" name="Groupe 21">
              <a:extLst>
                <a:ext uri="{FF2B5EF4-FFF2-40B4-BE49-F238E27FC236}">
                  <a16:creationId xmlns:a16="http://schemas.microsoft.com/office/drawing/2014/main" id="{175473AE-5D50-57B3-E707-1D96FF407EAF}"/>
                </a:ext>
              </a:extLst>
            </p:cNvPr>
            <p:cNvGrpSpPr/>
            <p:nvPr/>
          </p:nvGrpSpPr>
          <p:grpSpPr>
            <a:xfrm>
              <a:off x="4261104" y="2056625"/>
              <a:ext cx="4277216" cy="2575012"/>
              <a:chOff x="4261104" y="2070899"/>
              <a:chExt cx="4277216" cy="2575012"/>
            </a:xfrm>
          </p:grpSpPr>
          <p:sp>
            <p:nvSpPr>
              <p:cNvPr id="15" name="Parallélogramme 14">
                <a:extLst>
                  <a:ext uri="{FF2B5EF4-FFF2-40B4-BE49-F238E27FC236}">
                    <a16:creationId xmlns:a16="http://schemas.microsoft.com/office/drawing/2014/main" id="{AA67D717-9B06-767B-C25A-63C9DCEA1CF4}"/>
                  </a:ext>
                </a:extLst>
              </p:cNvPr>
              <p:cNvSpPr/>
              <p:nvPr/>
            </p:nvSpPr>
            <p:spPr>
              <a:xfrm rot="9031160">
                <a:off x="4809352" y="2937265"/>
                <a:ext cx="3728968" cy="849909"/>
              </a:xfrm>
              <a:prstGeom prst="parallelogram">
                <a:avLst>
                  <a:gd name="adj" fmla="val 57243"/>
                </a:avLst>
              </a:prstGeom>
              <a:solidFill>
                <a:srgbClr val="FF0000">
                  <a:alpha val="20000"/>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Parallélogramme 16">
                <a:extLst>
                  <a:ext uri="{FF2B5EF4-FFF2-40B4-BE49-F238E27FC236}">
                    <a16:creationId xmlns:a16="http://schemas.microsoft.com/office/drawing/2014/main" id="{818B5364-0D31-54B0-6C71-CE588F01FEF0}"/>
                  </a:ext>
                </a:extLst>
              </p:cNvPr>
              <p:cNvSpPr/>
              <p:nvPr/>
            </p:nvSpPr>
            <p:spPr>
              <a:xfrm rot="5400000">
                <a:off x="3974116" y="3360131"/>
                <a:ext cx="1572768" cy="998792"/>
              </a:xfrm>
              <a:prstGeom prst="parallelogram">
                <a:avLst>
                  <a:gd name="adj" fmla="val 59575"/>
                </a:avLst>
              </a:prstGeom>
              <a:solidFill>
                <a:srgbClr val="FF0000">
                  <a:alpha val="20000"/>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Parallélogramme 19">
                <a:extLst>
                  <a:ext uri="{FF2B5EF4-FFF2-40B4-BE49-F238E27FC236}">
                    <a16:creationId xmlns:a16="http://schemas.microsoft.com/office/drawing/2014/main" id="{5DD4EA11-99D9-80BE-91A5-72194DA4C1FC}"/>
                  </a:ext>
                </a:extLst>
              </p:cNvPr>
              <p:cNvSpPr/>
              <p:nvPr/>
            </p:nvSpPr>
            <p:spPr>
              <a:xfrm rot="9043536" flipH="1">
                <a:off x="4268304" y="2070899"/>
                <a:ext cx="3828577" cy="1006063"/>
              </a:xfrm>
              <a:prstGeom prst="parallelogram">
                <a:avLst>
                  <a:gd name="adj" fmla="val 56056"/>
                </a:avLst>
              </a:prstGeom>
              <a:solidFill>
                <a:srgbClr val="FF0000">
                  <a:alpha val="20000"/>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4" name="ZoneTexte 23">
              <a:extLst>
                <a:ext uri="{FF2B5EF4-FFF2-40B4-BE49-F238E27FC236}">
                  <a16:creationId xmlns:a16="http://schemas.microsoft.com/office/drawing/2014/main" id="{8D5730B8-04D1-5A86-9782-AB5E9BC7D800}"/>
                </a:ext>
              </a:extLst>
            </p:cNvPr>
            <p:cNvSpPr txBox="1"/>
            <p:nvPr/>
          </p:nvSpPr>
          <p:spPr>
            <a:xfrm>
              <a:off x="3241481" y="4810168"/>
              <a:ext cx="2784034" cy="307777"/>
            </a:xfrm>
            <a:prstGeom prst="rect">
              <a:avLst/>
            </a:prstGeom>
            <a:noFill/>
          </p:spPr>
          <p:txBody>
            <a:bodyPr wrap="square" rtlCol="0">
              <a:spAutoFit/>
            </a:bodyPr>
            <a:lstStyle/>
            <a:p>
              <a:pPr algn="just"/>
              <a:r>
                <a:rPr lang="fr-FR" sz="1400" i="1" dirty="0">
                  <a:latin typeface="Amasis MT Pro" panose="020F0502020204030204" pitchFamily="18" charset="0"/>
                </a:rPr>
                <a:t>Source : ASTERIA, NASA/JPL</a:t>
              </a:r>
              <a:endParaRPr lang="fr-FR" sz="1400" i="1" dirty="0">
                <a:latin typeface="Amasis MT Pro" panose="02040504050005020304" pitchFamily="18" charset="0"/>
                <a:ea typeface="Cambria Math" panose="02040503050406030204" pitchFamily="18" charset="0"/>
              </a:endParaRPr>
            </a:p>
          </p:txBody>
        </p:sp>
      </p:grpSp>
      <p:sp>
        <p:nvSpPr>
          <p:cNvPr id="26" name="ZoneTexte 25">
            <a:extLst>
              <a:ext uri="{FF2B5EF4-FFF2-40B4-BE49-F238E27FC236}">
                <a16:creationId xmlns:a16="http://schemas.microsoft.com/office/drawing/2014/main" id="{7C7F419D-FA95-3E90-DB80-44BFA92E8B18}"/>
              </a:ext>
            </a:extLst>
          </p:cNvPr>
          <p:cNvSpPr txBox="1"/>
          <p:nvPr/>
        </p:nvSpPr>
        <p:spPr>
          <a:xfrm>
            <a:off x="349137" y="1530816"/>
            <a:ext cx="2751753" cy="3785652"/>
          </a:xfrm>
          <a:prstGeom prst="rect">
            <a:avLst/>
          </a:prstGeom>
          <a:noFill/>
        </p:spPr>
        <p:txBody>
          <a:bodyPr wrap="square" rtlCol="0">
            <a:spAutoFit/>
          </a:bodyPr>
          <a:lstStyle/>
          <a:p>
            <a:pPr algn="ctr"/>
            <a:r>
              <a:rPr lang="fr-FR" sz="2000" b="1" u="sng" dirty="0">
                <a:solidFill>
                  <a:srgbClr val="00B050"/>
                </a:solidFill>
                <a:latin typeface="Amasis MT Pro" panose="02040504050005020304" pitchFamily="18" charset="0"/>
              </a:rPr>
              <a:t>Charge utile</a:t>
            </a:r>
          </a:p>
          <a:p>
            <a:pPr algn="ctr"/>
            <a:endParaRPr lang="fr-FR" sz="2000" b="1" u="sng" dirty="0">
              <a:solidFill>
                <a:srgbClr val="00B050"/>
              </a:solidFill>
              <a:latin typeface="Amasis MT Pro" panose="02040504050005020304" pitchFamily="18" charset="0"/>
            </a:endParaRPr>
          </a:p>
          <a:p>
            <a:pPr algn="ctr"/>
            <a:r>
              <a:rPr lang="fr-FR" sz="2000" dirty="0">
                <a:solidFill>
                  <a:srgbClr val="00B050"/>
                </a:solidFill>
                <a:latin typeface="Amasis MT Pro" panose="02040504050005020304" pitchFamily="18" charset="0"/>
              </a:rPr>
              <a:t>Partie scientifique du satellite. C’est l’ensemble des instruments (télescopes, capteurs, magnétomètres, spectromètres de masse…) ainsi que de leur électronique de contrôle.</a:t>
            </a:r>
            <a:endParaRPr lang="fr-FR" dirty="0">
              <a:solidFill>
                <a:srgbClr val="00B050"/>
              </a:solidFill>
              <a:latin typeface="Amasis MT Pro" panose="02040504050005020304" pitchFamily="18" charset="0"/>
            </a:endParaRPr>
          </a:p>
        </p:txBody>
      </p:sp>
      <p:sp>
        <p:nvSpPr>
          <p:cNvPr id="27" name="ZoneTexte 26">
            <a:extLst>
              <a:ext uri="{FF2B5EF4-FFF2-40B4-BE49-F238E27FC236}">
                <a16:creationId xmlns:a16="http://schemas.microsoft.com/office/drawing/2014/main" id="{849B775F-DD29-0EB4-EEF5-C3D5FD864CF0}"/>
              </a:ext>
            </a:extLst>
          </p:cNvPr>
          <p:cNvSpPr txBox="1"/>
          <p:nvPr/>
        </p:nvSpPr>
        <p:spPr>
          <a:xfrm>
            <a:off x="9329320" y="1512120"/>
            <a:ext cx="2513543" cy="4093428"/>
          </a:xfrm>
          <a:prstGeom prst="rect">
            <a:avLst/>
          </a:prstGeom>
          <a:noFill/>
        </p:spPr>
        <p:txBody>
          <a:bodyPr wrap="square" rtlCol="0">
            <a:spAutoFit/>
          </a:bodyPr>
          <a:lstStyle/>
          <a:p>
            <a:pPr algn="ctr"/>
            <a:r>
              <a:rPr lang="fr-FR" sz="2000" b="1" u="sng" dirty="0">
                <a:solidFill>
                  <a:srgbClr val="FF0000"/>
                </a:solidFill>
                <a:latin typeface="Amasis MT Pro" panose="02040504050005020304" pitchFamily="18" charset="0"/>
              </a:rPr>
              <a:t>Plateforme</a:t>
            </a:r>
          </a:p>
          <a:p>
            <a:pPr algn="ctr"/>
            <a:endParaRPr lang="fr-FR" sz="2000" b="1" u="sng" dirty="0">
              <a:solidFill>
                <a:srgbClr val="FF0000"/>
              </a:solidFill>
              <a:latin typeface="Amasis MT Pro" panose="02040504050005020304" pitchFamily="18" charset="0"/>
            </a:endParaRPr>
          </a:p>
          <a:p>
            <a:pPr algn="ctr"/>
            <a:r>
              <a:rPr lang="fr-FR" sz="2000" dirty="0">
                <a:solidFill>
                  <a:srgbClr val="FF0000"/>
                </a:solidFill>
                <a:latin typeface="Amasis MT Pro" panose="02040504050005020304" pitchFamily="18" charset="0"/>
              </a:rPr>
              <a:t>Partie technique du satellite. C’est l’ensemble des sous-systèmes qui assurent le fonctionnement de la charge utile (contrôle d’attitude, thermique, électricité, communications…)</a:t>
            </a:r>
            <a:endParaRPr lang="fr-FR" dirty="0">
              <a:solidFill>
                <a:srgbClr val="FF0000"/>
              </a:solidFill>
              <a:latin typeface="Amasis MT Pro" panose="02040504050005020304" pitchFamily="18" charset="0"/>
            </a:endParaRPr>
          </a:p>
        </p:txBody>
      </p:sp>
    </p:spTree>
    <p:extLst>
      <p:ext uri="{BB962C8B-B14F-4D97-AF65-F5344CB8AC3E}">
        <p14:creationId xmlns:p14="http://schemas.microsoft.com/office/powerpoint/2010/main" val="17669521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A72590F-8AD5-2133-E580-FC5C47B88B76}"/>
              </a:ext>
            </a:extLst>
          </p:cNvPr>
          <p:cNvSpPr>
            <a:spLocks noGrp="1"/>
          </p:cNvSpPr>
          <p:nvPr>
            <p:ph type="dt" sz="half" idx="10"/>
          </p:nvPr>
        </p:nvSpPr>
        <p:spPr/>
        <p:txBody>
          <a:bodyPr/>
          <a:lstStyle/>
          <a:p>
            <a:r>
              <a:rPr lang="fr-FR"/>
              <a:t>13/08/2024 v1.0</a:t>
            </a:r>
          </a:p>
        </p:txBody>
      </p:sp>
      <p:sp>
        <p:nvSpPr>
          <p:cNvPr id="5" name="Espace réservé du pied de page 4">
            <a:extLst>
              <a:ext uri="{FF2B5EF4-FFF2-40B4-BE49-F238E27FC236}">
                <a16:creationId xmlns:a16="http://schemas.microsoft.com/office/drawing/2014/main" id="{DF7E3BCA-5C93-F7EE-1609-8AF14DC9C05B}"/>
              </a:ext>
            </a:extLst>
          </p:cNvPr>
          <p:cNvSpPr>
            <a:spLocks noGrp="1"/>
          </p:cNvSpPr>
          <p:nvPr>
            <p:ph type="ftr" sz="quarter" idx="11"/>
          </p:nvPr>
        </p:nvSpPr>
        <p:spPr/>
        <p:txBody>
          <a:bodyPr/>
          <a:lstStyle/>
          <a:p>
            <a:r>
              <a:rPr lang="fr-FR" dirty="0"/>
              <a:t>Aurélien Genin</a:t>
            </a:r>
          </a:p>
        </p:txBody>
      </p:sp>
      <p:sp>
        <p:nvSpPr>
          <p:cNvPr id="6" name="Espace réservé du numéro de diapositive 5">
            <a:extLst>
              <a:ext uri="{FF2B5EF4-FFF2-40B4-BE49-F238E27FC236}">
                <a16:creationId xmlns:a16="http://schemas.microsoft.com/office/drawing/2014/main" id="{073101DA-B867-481B-0A2F-EC4D6A7AF1D8}"/>
              </a:ext>
            </a:extLst>
          </p:cNvPr>
          <p:cNvSpPr>
            <a:spLocks noGrp="1"/>
          </p:cNvSpPr>
          <p:nvPr>
            <p:ph type="sldNum" sz="quarter" idx="12"/>
          </p:nvPr>
        </p:nvSpPr>
        <p:spPr/>
        <p:txBody>
          <a:bodyPr/>
          <a:lstStyle/>
          <a:p>
            <a:fld id="{878C9BF7-CEC3-43A5-9EE8-7D909C022F2F}" type="slidenum">
              <a:rPr lang="fr-FR" smtClean="0"/>
              <a:t>9</a:t>
            </a:fld>
            <a:endParaRPr lang="fr-FR"/>
          </a:p>
        </p:txBody>
      </p:sp>
      <p:sp>
        <p:nvSpPr>
          <p:cNvPr id="2" name="ZoneTexte 1">
            <a:extLst>
              <a:ext uri="{FF2B5EF4-FFF2-40B4-BE49-F238E27FC236}">
                <a16:creationId xmlns:a16="http://schemas.microsoft.com/office/drawing/2014/main" id="{464EFCA2-696E-C12A-43A4-5C2FD8E6F80F}"/>
              </a:ext>
            </a:extLst>
          </p:cNvPr>
          <p:cNvSpPr txBox="1"/>
          <p:nvPr/>
        </p:nvSpPr>
        <p:spPr>
          <a:xfrm>
            <a:off x="182880" y="136525"/>
            <a:ext cx="11387328" cy="707886"/>
          </a:xfrm>
          <a:prstGeom prst="rect">
            <a:avLst/>
          </a:prstGeom>
          <a:noFill/>
        </p:spPr>
        <p:txBody>
          <a:bodyPr wrap="square" rtlCol="0">
            <a:spAutoFit/>
          </a:bodyPr>
          <a:lstStyle/>
          <a:p>
            <a:r>
              <a:rPr lang="fr-FR" sz="4000" b="1" dirty="0">
                <a:latin typeface="Amasis MT Pro" panose="020F0502020204030204" pitchFamily="18" charset="0"/>
              </a:rPr>
              <a:t>Charge utile</a:t>
            </a:r>
            <a:endParaRPr lang="fr-FR" sz="1400" b="1" dirty="0">
              <a:latin typeface="Amasis MT Pro" panose="020F0502020204030204" pitchFamily="18" charset="0"/>
            </a:endParaRPr>
          </a:p>
        </p:txBody>
      </p:sp>
      <p:pic>
        <p:nvPicPr>
          <p:cNvPr id="9" name="Image 8" descr="Une image contenant avion&#10;&#10;Description générée automatiquement">
            <a:extLst>
              <a:ext uri="{FF2B5EF4-FFF2-40B4-BE49-F238E27FC236}">
                <a16:creationId xmlns:a16="http://schemas.microsoft.com/office/drawing/2014/main" id="{EC20F33B-2084-6F67-738C-02029AC56F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6055" y="2281428"/>
            <a:ext cx="2550690" cy="1691639"/>
          </a:xfrm>
          <a:prstGeom prst="rect">
            <a:avLst/>
          </a:prstGeom>
        </p:spPr>
      </p:pic>
      <p:sp>
        <p:nvSpPr>
          <p:cNvPr id="10" name="ZoneTexte 9">
            <a:extLst>
              <a:ext uri="{FF2B5EF4-FFF2-40B4-BE49-F238E27FC236}">
                <a16:creationId xmlns:a16="http://schemas.microsoft.com/office/drawing/2014/main" id="{F4B28A0C-E64E-0E7A-EFE3-E4D1EB7B9F12}"/>
              </a:ext>
            </a:extLst>
          </p:cNvPr>
          <p:cNvSpPr txBox="1"/>
          <p:nvPr/>
        </p:nvSpPr>
        <p:spPr>
          <a:xfrm>
            <a:off x="2306055" y="3973067"/>
            <a:ext cx="2784034" cy="307777"/>
          </a:xfrm>
          <a:prstGeom prst="rect">
            <a:avLst/>
          </a:prstGeom>
          <a:noFill/>
        </p:spPr>
        <p:txBody>
          <a:bodyPr wrap="square" rtlCol="0">
            <a:spAutoFit/>
          </a:bodyPr>
          <a:lstStyle/>
          <a:p>
            <a:pPr algn="just"/>
            <a:r>
              <a:rPr lang="fr-FR" sz="1400" i="1" dirty="0">
                <a:latin typeface="Amasis MT Pro" panose="020F0502020204030204" pitchFamily="18" charset="0"/>
              </a:rPr>
              <a:t>Source : ASTERIA, NASA/JPL</a:t>
            </a:r>
            <a:endParaRPr lang="fr-FR" sz="1400" i="1" dirty="0">
              <a:latin typeface="Amasis MT Pro" panose="02040504050005020304" pitchFamily="18" charset="0"/>
              <a:ea typeface="Cambria Math" panose="02040503050406030204" pitchFamily="18" charset="0"/>
            </a:endParaRPr>
          </a:p>
        </p:txBody>
      </p:sp>
      <p:pic>
        <p:nvPicPr>
          <p:cNvPr id="12" name="Image 11">
            <a:extLst>
              <a:ext uri="{FF2B5EF4-FFF2-40B4-BE49-F238E27FC236}">
                <a16:creationId xmlns:a16="http://schemas.microsoft.com/office/drawing/2014/main" id="{DCD1578D-3EFB-1CE7-FBAD-83C9D56ABDC7}"/>
              </a:ext>
            </a:extLst>
          </p:cNvPr>
          <p:cNvPicPr>
            <a:picLocks noChangeAspect="1"/>
          </p:cNvPicPr>
          <p:nvPr/>
        </p:nvPicPr>
        <p:blipFill>
          <a:blip r:embed="rId3"/>
          <a:stretch>
            <a:fillRect/>
          </a:stretch>
        </p:blipFill>
        <p:spPr>
          <a:xfrm>
            <a:off x="6546757" y="2565058"/>
            <a:ext cx="1466088" cy="1576143"/>
          </a:xfrm>
          <a:prstGeom prst="rect">
            <a:avLst/>
          </a:prstGeom>
        </p:spPr>
      </p:pic>
      <p:sp>
        <p:nvSpPr>
          <p:cNvPr id="13" name="ZoneTexte 12">
            <a:extLst>
              <a:ext uri="{FF2B5EF4-FFF2-40B4-BE49-F238E27FC236}">
                <a16:creationId xmlns:a16="http://schemas.microsoft.com/office/drawing/2014/main" id="{5A8A9129-EB72-E40F-9FEF-01AA48667EBF}"/>
              </a:ext>
            </a:extLst>
          </p:cNvPr>
          <p:cNvSpPr txBox="1"/>
          <p:nvPr/>
        </p:nvSpPr>
        <p:spPr>
          <a:xfrm>
            <a:off x="6448428" y="4174974"/>
            <a:ext cx="1729009" cy="307777"/>
          </a:xfrm>
          <a:prstGeom prst="rect">
            <a:avLst/>
          </a:prstGeom>
          <a:noFill/>
        </p:spPr>
        <p:txBody>
          <a:bodyPr wrap="square" rtlCol="0">
            <a:spAutoFit/>
          </a:bodyPr>
          <a:lstStyle/>
          <a:p>
            <a:pPr algn="just"/>
            <a:r>
              <a:rPr lang="fr-FR" sz="1400" i="1" dirty="0">
                <a:latin typeface="Amasis MT Pro" panose="020F0502020204030204" pitchFamily="18" charset="0"/>
              </a:rPr>
              <a:t>Source : GSFC INMS</a:t>
            </a:r>
            <a:endParaRPr lang="fr-FR" sz="1400" i="1" dirty="0">
              <a:latin typeface="Amasis MT Pro" panose="02040504050005020304" pitchFamily="18" charset="0"/>
              <a:ea typeface="Cambria Math" panose="02040503050406030204" pitchFamily="18" charset="0"/>
            </a:endParaRPr>
          </a:p>
        </p:txBody>
      </p:sp>
      <p:pic>
        <p:nvPicPr>
          <p:cNvPr id="16" name="Image 15" descr="Une image contenant transport, engin spatial&#10;&#10;Description générée automatiquement">
            <a:extLst>
              <a:ext uri="{FF2B5EF4-FFF2-40B4-BE49-F238E27FC236}">
                <a16:creationId xmlns:a16="http://schemas.microsoft.com/office/drawing/2014/main" id="{9DB62A8A-8B41-2C7B-7D59-5842E16448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07499" y="2460670"/>
            <a:ext cx="2338388" cy="1744797"/>
          </a:xfrm>
          <a:prstGeom prst="rect">
            <a:avLst/>
          </a:prstGeom>
        </p:spPr>
      </p:pic>
      <p:sp>
        <p:nvSpPr>
          <p:cNvPr id="18" name="ZoneTexte 17">
            <a:extLst>
              <a:ext uri="{FF2B5EF4-FFF2-40B4-BE49-F238E27FC236}">
                <a16:creationId xmlns:a16="http://schemas.microsoft.com/office/drawing/2014/main" id="{63FE7A04-1435-9898-FF61-948F89962162}"/>
              </a:ext>
            </a:extLst>
          </p:cNvPr>
          <p:cNvSpPr txBox="1"/>
          <p:nvPr/>
        </p:nvSpPr>
        <p:spPr>
          <a:xfrm>
            <a:off x="8604157" y="4162111"/>
            <a:ext cx="2503046" cy="307777"/>
          </a:xfrm>
          <a:prstGeom prst="rect">
            <a:avLst/>
          </a:prstGeom>
          <a:noFill/>
        </p:spPr>
        <p:txBody>
          <a:bodyPr wrap="square" rtlCol="0">
            <a:spAutoFit/>
          </a:bodyPr>
          <a:lstStyle/>
          <a:p>
            <a:pPr algn="just"/>
            <a:r>
              <a:rPr lang="fr-FR" sz="1400" i="1" dirty="0">
                <a:latin typeface="Amasis MT Pro" panose="020F0502020204030204" pitchFamily="18" charset="0"/>
              </a:rPr>
              <a:t>Source : </a:t>
            </a:r>
            <a:r>
              <a:rPr lang="fr-FR" sz="1400" i="1" dirty="0" err="1">
                <a:latin typeface="Amasis MT Pro" panose="020F0502020204030204" pitchFamily="18" charset="0"/>
              </a:rPr>
              <a:t>Dellingr</a:t>
            </a:r>
            <a:endParaRPr lang="fr-FR" sz="1400" i="1" dirty="0">
              <a:latin typeface="Amasis MT Pro" panose="02040504050005020304" pitchFamily="18" charset="0"/>
              <a:ea typeface="Cambria Math" panose="02040503050406030204" pitchFamily="18" charset="0"/>
            </a:endParaRPr>
          </a:p>
        </p:txBody>
      </p:sp>
      <p:sp>
        <p:nvSpPr>
          <p:cNvPr id="21" name="ZoneTexte 20">
            <a:extLst>
              <a:ext uri="{FF2B5EF4-FFF2-40B4-BE49-F238E27FC236}">
                <a16:creationId xmlns:a16="http://schemas.microsoft.com/office/drawing/2014/main" id="{B79CC683-EF7C-046D-382E-758D80F31723}"/>
              </a:ext>
            </a:extLst>
          </p:cNvPr>
          <p:cNvSpPr txBox="1"/>
          <p:nvPr/>
        </p:nvSpPr>
        <p:spPr>
          <a:xfrm>
            <a:off x="1889689" y="1047253"/>
            <a:ext cx="3345039" cy="1015663"/>
          </a:xfrm>
          <a:prstGeom prst="rect">
            <a:avLst/>
          </a:prstGeom>
          <a:noFill/>
        </p:spPr>
        <p:txBody>
          <a:bodyPr wrap="square" rtlCol="0">
            <a:spAutoFit/>
          </a:bodyPr>
          <a:lstStyle/>
          <a:p>
            <a:pPr algn="ctr"/>
            <a:r>
              <a:rPr lang="fr-FR" sz="2000" b="1" u="sng" dirty="0">
                <a:latin typeface="Amasis MT Pro" panose="02040504050005020304" pitchFamily="18" charset="0"/>
              </a:rPr>
              <a:t>Mesures à distance</a:t>
            </a:r>
          </a:p>
          <a:p>
            <a:pPr algn="ctr"/>
            <a:endParaRPr lang="fr-FR" sz="2000" b="1" u="sng" dirty="0">
              <a:latin typeface="Amasis MT Pro" panose="02040504050005020304" pitchFamily="18" charset="0"/>
            </a:endParaRPr>
          </a:p>
          <a:p>
            <a:pPr algn="ctr"/>
            <a:r>
              <a:rPr lang="fr-FR" sz="2000" dirty="0">
                <a:latin typeface="Amasis MT Pro" panose="02040504050005020304" pitchFamily="18" charset="0"/>
              </a:rPr>
              <a:t>Télescope</a:t>
            </a:r>
          </a:p>
        </p:txBody>
      </p:sp>
      <p:sp>
        <p:nvSpPr>
          <p:cNvPr id="28" name="ZoneTexte 27">
            <a:extLst>
              <a:ext uri="{FF2B5EF4-FFF2-40B4-BE49-F238E27FC236}">
                <a16:creationId xmlns:a16="http://schemas.microsoft.com/office/drawing/2014/main" id="{75423449-C8AB-3040-9466-540C35170299}"/>
              </a:ext>
            </a:extLst>
          </p:cNvPr>
          <p:cNvSpPr txBox="1"/>
          <p:nvPr/>
        </p:nvSpPr>
        <p:spPr>
          <a:xfrm>
            <a:off x="5875183" y="1023991"/>
            <a:ext cx="4870704" cy="1323439"/>
          </a:xfrm>
          <a:prstGeom prst="rect">
            <a:avLst/>
          </a:prstGeom>
          <a:noFill/>
        </p:spPr>
        <p:txBody>
          <a:bodyPr wrap="square" rtlCol="0">
            <a:spAutoFit/>
          </a:bodyPr>
          <a:lstStyle/>
          <a:p>
            <a:pPr algn="ctr"/>
            <a:r>
              <a:rPr lang="fr-FR" sz="2000" b="1" u="sng" dirty="0">
                <a:latin typeface="Amasis MT Pro" panose="02040504050005020304" pitchFamily="18" charset="0"/>
              </a:rPr>
              <a:t>Mesures </a:t>
            </a:r>
            <a:r>
              <a:rPr lang="fr-FR" sz="2000" b="1" i="1" u="sng" dirty="0">
                <a:latin typeface="Amasis MT Pro" panose="02040504050005020304" pitchFamily="18" charset="0"/>
              </a:rPr>
              <a:t>in situ</a:t>
            </a:r>
          </a:p>
          <a:p>
            <a:pPr algn="ctr"/>
            <a:endParaRPr lang="fr-FR" sz="2000" b="1" u="sng" dirty="0">
              <a:latin typeface="Amasis MT Pro" panose="02040504050005020304" pitchFamily="18" charset="0"/>
            </a:endParaRPr>
          </a:p>
          <a:p>
            <a:pPr algn="ctr"/>
            <a:r>
              <a:rPr lang="fr-FR" sz="2000" dirty="0">
                <a:latin typeface="Amasis MT Pro" panose="02040504050005020304" pitchFamily="18" charset="0"/>
              </a:rPr>
              <a:t>Spectromètre de masse, magnétomètre, sonde de Langmuir…</a:t>
            </a:r>
          </a:p>
        </p:txBody>
      </p:sp>
      <p:cxnSp>
        <p:nvCxnSpPr>
          <p:cNvPr id="30" name="Connecteur droit 29">
            <a:extLst>
              <a:ext uri="{FF2B5EF4-FFF2-40B4-BE49-F238E27FC236}">
                <a16:creationId xmlns:a16="http://schemas.microsoft.com/office/drawing/2014/main" id="{DF68E597-B7E8-5A76-AD2C-5A9959ACEA82}"/>
              </a:ext>
            </a:extLst>
          </p:cNvPr>
          <p:cNvCxnSpPr/>
          <p:nvPr/>
        </p:nvCxnSpPr>
        <p:spPr>
          <a:xfrm>
            <a:off x="5623489" y="1047253"/>
            <a:ext cx="0" cy="3557153"/>
          </a:xfrm>
          <a:prstGeom prst="line">
            <a:avLst/>
          </a:prstGeom>
          <a:ln w="38100">
            <a:prstDash val="dash"/>
          </a:ln>
        </p:spPr>
        <p:style>
          <a:lnRef idx="2">
            <a:schemeClr val="dk1"/>
          </a:lnRef>
          <a:fillRef idx="0">
            <a:schemeClr val="dk1"/>
          </a:fillRef>
          <a:effectRef idx="1">
            <a:schemeClr val="dk1"/>
          </a:effectRef>
          <a:fontRef idx="minor">
            <a:schemeClr val="tx1"/>
          </a:fontRef>
        </p:style>
      </p:cxnSp>
      <p:sp>
        <p:nvSpPr>
          <p:cNvPr id="31" name="ZoneTexte 30">
            <a:extLst>
              <a:ext uri="{FF2B5EF4-FFF2-40B4-BE49-F238E27FC236}">
                <a16:creationId xmlns:a16="http://schemas.microsoft.com/office/drawing/2014/main" id="{D47605C0-39E3-978A-B422-5586B8E91786}"/>
              </a:ext>
            </a:extLst>
          </p:cNvPr>
          <p:cNvSpPr txBox="1"/>
          <p:nvPr/>
        </p:nvSpPr>
        <p:spPr>
          <a:xfrm>
            <a:off x="487689" y="4836088"/>
            <a:ext cx="11216622" cy="1200329"/>
          </a:xfrm>
          <a:prstGeom prst="rect">
            <a:avLst/>
          </a:prstGeom>
          <a:noFill/>
        </p:spPr>
        <p:txBody>
          <a:bodyPr wrap="square" rtlCol="0">
            <a:spAutoFit/>
          </a:bodyPr>
          <a:lstStyle/>
          <a:p>
            <a:pPr algn="just"/>
            <a:r>
              <a:rPr lang="fr-FR" dirty="0">
                <a:latin typeface="Amasis MT Pro" panose="02040504050005020304" pitchFamily="18" charset="0"/>
              </a:rPr>
              <a:t>La charge utile est conçue en fonction de l’objectif scientifique du satellite. Cet objectif donne des besoins techniques pour la charge utile (résolution, sensibilité, plage de mesure…), ce qui donne également des contraintes pour la plateforme (précision de pointage, stabilité en température, transfert de données…) qui sont bilatérales : la charge utile doit s’adapter aux limitations et contraintes de la plateforme.</a:t>
            </a:r>
          </a:p>
        </p:txBody>
      </p:sp>
    </p:spTree>
    <p:extLst>
      <p:ext uri="{BB962C8B-B14F-4D97-AF65-F5344CB8AC3E}">
        <p14:creationId xmlns:p14="http://schemas.microsoft.com/office/powerpoint/2010/main" val="944733821"/>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2671</TotalTime>
  <Words>3260</Words>
  <Application>Microsoft Office PowerPoint</Application>
  <PresentationFormat>Grand écran</PresentationFormat>
  <Paragraphs>331</Paragraphs>
  <Slides>24</Slides>
  <Notes>0</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24</vt:i4>
      </vt:variant>
    </vt:vector>
  </HeadingPairs>
  <TitlesOfParts>
    <vt:vector size="34" baseType="lpstr">
      <vt:lpstr>Amasis MT Pro</vt:lpstr>
      <vt:lpstr>Aptos</vt:lpstr>
      <vt:lpstr>Aptos Display</vt:lpstr>
      <vt:lpstr>Arial</vt:lpstr>
      <vt:lpstr>Bahnschrift Light SemiCondensed</vt:lpstr>
      <vt:lpstr>Bahnschrift SemiBold</vt:lpstr>
      <vt:lpstr>Cambria Math</vt:lpstr>
      <vt:lpstr>Consolas</vt:lpstr>
      <vt:lpstr>Wingdings</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Aurélien Genin X2021</dc:creator>
  <cp:lastModifiedBy>Aurélien Genin X2021</cp:lastModifiedBy>
  <cp:revision>150</cp:revision>
  <dcterms:created xsi:type="dcterms:W3CDTF">2024-06-26T06:26:19Z</dcterms:created>
  <dcterms:modified xsi:type="dcterms:W3CDTF">2024-08-14T11:39:19Z</dcterms:modified>
</cp:coreProperties>
</file>

<file path=docProps/thumbnail.jpeg>
</file>